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329" r:id="rId2"/>
    <p:sldId id="324" r:id="rId3"/>
    <p:sldId id="351" r:id="rId4"/>
    <p:sldId id="330" r:id="rId5"/>
    <p:sldId id="331" r:id="rId6"/>
    <p:sldId id="332" r:id="rId7"/>
    <p:sldId id="257" r:id="rId8"/>
    <p:sldId id="315" r:id="rId9"/>
    <p:sldId id="312" r:id="rId10"/>
    <p:sldId id="313" r:id="rId11"/>
    <p:sldId id="314" r:id="rId12"/>
    <p:sldId id="322" r:id="rId13"/>
    <p:sldId id="283" r:id="rId14"/>
    <p:sldId id="275" r:id="rId15"/>
    <p:sldId id="284" r:id="rId16"/>
    <p:sldId id="295" r:id="rId17"/>
    <p:sldId id="325" r:id="rId18"/>
    <p:sldId id="306" r:id="rId19"/>
    <p:sldId id="286" r:id="rId20"/>
    <p:sldId id="323" r:id="rId21"/>
    <p:sldId id="287" r:id="rId22"/>
    <p:sldId id="308" r:id="rId23"/>
    <p:sldId id="289" r:id="rId24"/>
    <p:sldId id="290" r:id="rId25"/>
    <p:sldId id="309" r:id="rId26"/>
    <p:sldId id="350" r:id="rId27"/>
    <p:sldId id="328" r:id="rId28"/>
    <p:sldId id="316" r:id="rId29"/>
    <p:sldId id="317" r:id="rId30"/>
    <p:sldId id="318" r:id="rId31"/>
    <p:sldId id="326" r:id="rId32"/>
    <p:sldId id="327" r:id="rId33"/>
    <p:sldId id="321" r:id="rId34"/>
    <p:sldId id="274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349" r:id="rId5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27C"/>
    <a:srgbClr val="1C8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11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76"/>
    </p:cViewPr>
  </p:sorterViewPr>
  <p:notesViewPr>
    <p:cSldViewPr snapToGrid="0" snapToObjects="1">
      <p:cViewPr varScale="1">
        <p:scale>
          <a:sx n="68" d="100"/>
          <a:sy n="68" d="100"/>
        </p:scale>
        <p:origin x="325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6EA5F1-25AF-4790-8068-5221BA1BE589}" type="datetimeFigureOut">
              <a:rPr lang="en-US" smtClean="0"/>
              <a:t>6/9/2017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0FC668-85F5-4B72-8CF2-E23FFDB52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30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C668-85F5-4B72-8CF2-E23FFDB524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81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 CONTINUE TO LOOK FOR OPPORTUNITIES TO ENHANCE THE VALUE OF MEMBERSHIP, WITH A FOCUS ON WHAT IS MOST IMPORTANT TO YOUR SUCCESS. 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THANKS TO ICMA-RC WE OFFERED EXCELLENT WEBINARS ON TOPICS LIKE ETHICS,  COUNCIL MANAGER RELATIONS and  RETIREMENT PLANNING in 2016. THESE WILL BE OFFERED AGAIN BEGINNING IN JULY.   LOOK FOR EMAILS ANNOUNCING FUTURE EVENTS. 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 VALUE YOUR MEMBERSHIP IN ICMA. AS A WAY OF SAYING THANK YOU, ALL MEMBERS WILL HAVE ACCESS TO A FREE WEBINAR OF THEIR CHOICE TO BE USED IN CALENDAR 2017.   LOOK FOR AN ANNOUNCEMENT ON HOW TO ACCESS THIS LATER THIS MONTH.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IF YOU HAVEN’T DONE SO YET, PLEASE TAKE A MOMENT TO DOWNLOAD THE FREE FOR MEMBERS E-BOOK ON COUNCIL-MANAGER RELATIONS. IT IS FULL OF PRACTICAL ADVICE FROM TWO VERY SEASONED CITY MANAGERS: KEVIN DUGGAN AND MIKE CONDUFF.  OVER 1,600 MEMBERS HAVE TAKEN THE TIME TO DOWNLOAD IT.   AND JUST LAST WEEK, MEMBERS HAVE ACCESS TO A NEW E-BOOK ON WHAT TO EXPECT IN 2017. 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C668-85F5-4B72-8CF2-E23FFDB5241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C668-85F5-4B72-8CF2-E23FFDB5241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07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468359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 ARE VERY PLEASED WITH THE GROWTH OF THE ICMA STUDENT CHAPTERS. THEY ARE NOW FREE DUE TO FUNDING FROM ICMA-RC. IN ADDITION, ICMA CONTINUES TO OFFER THE ACADEMIC CO-ORDINATOR COMPLIMENTARY MEMBERSHIP IN ICMA.  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 ENCOURAGE YOU TO PROMOTE THIS WITH YOUR MEMBERS AND TO SUPPORT STUDENTS IN YOUR STATE.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 HAVE A TARGET LIST OF OVER 90 MPA PROGRAMS THAT WE WILL BE CONTACTING THIS YEAR TO ENCOURAGE THE DEVELOPMENT OF A CHAPTER. AND WE WILL BE REACHING OUT TO OUR MEMBERS WHO ARE GRADUATES OF THE SCHOOLS TO ENCOURAGE THEIR PARTICIPATION. 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VISIT ICMA.ORG UNDER CAREER RESOURCES TO SEE A COMPLETE LIST OF THE CURRENT STUDENT CHAPTERS.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C668-85F5-4B72-8CF2-E23FFDB5241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254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395107"/>
          </a:xfrm>
        </p:spPr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THREE STUDENT CHAPTERS IN ALABAMA. DOES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YOUR ALMA MATER HAVE AN ICMA STUDENT CHAPTER?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C668-85F5-4B72-8CF2-E23FFDB5241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00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923788" cy="4439032"/>
          </a:xfrm>
        </p:spPr>
        <p:txBody>
          <a:bodyPr>
            <a:normAutofit fontScale="85000" lnSpcReduction="20000"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SOUTHEAST</a:t>
            </a:r>
            <a:r>
              <a:rPr lang="en-US" sz="13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COACHING PARTNERS ARE: Alabama, Florida, Georgia, Kentucky, North Carolina, and Virginia.</a:t>
            </a:r>
          </a:p>
          <a:p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2017 COACHING WEBINARS</a:t>
            </a:r>
          </a:p>
          <a:p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179" indent="-291179">
              <a:buFont typeface="Wingdings" panose="05000000000000000000" pitchFamily="2" charset="2"/>
              <a:buChar char="§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ATTRACTING AND RETAINING A DYNAMIC WORKFORCE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      10-11:30 a.m. PT / 1 p.m.-2:30 p.m. ET;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Wednesday, March 29 [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Done]</a:t>
            </a:r>
          </a:p>
          <a:p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179" indent="-291179">
              <a:buFont typeface="Wingdings" panose="05000000000000000000" pitchFamily="2" charset="2"/>
              <a:buChar char="§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BEING A GREAT COACH AND A WINNING PLAYER IN YOUR ORGANIZATION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      11 a.m. – 12:30 p.m. PT / 2-3:30pm ET;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Wednesday, April 19 [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Done]</a:t>
            </a:r>
          </a:p>
          <a:p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179" indent="-291179">
              <a:buFont typeface="Wingdings" panose="05000000000000000000" pitchFamily="2" charset="2"/>
              <a:buChar char="§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BEST PRACTICES IN CITIZEN/CUSTOMER SERVICE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     10-11:30 a.m. PT / 1-2:30pm ET;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Thursday, May 11</a:t>
            </a:r>
          </a:p>
          <a:p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179" indent="-291179">
              <a:buFont typeface="Wingdings" panose="05000000000000000000" pitchFamily="2" charset="2"/>
              <a:buChar char="§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EFFECTIVE COMMUNICATION OF COMPLEX ISSUES TO THE PUBLIC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      9–10:30 a.m. PT, / 12-1:30pm ET;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Thursday, September 7</a:t>
            </a:r>
          </a:p>
          <a:p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179" indent="-291179">
              <a:buFont typeface="Wingdings" panose="05000000000000000000" pitchFamily="2" charset="2"/>
              <a:buChar char="§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STRATEGIES FOR HAVING DIFFICULT CONVERSATIONS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      10-11:30 a.m. PT / 1-2:30pm ET;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Wednesday, October 11</a:t>
            </a:r>
          </a:p>
          <a:p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179" indent="-291179">
              <a:buFont typeface="Wingdings" panose="05000000000000000000" pitchFamily="2" charset="2"/>
              <a:buChar char="§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TOOLS TO RESOLVE TOUGH ISSUES IN YOUR COMMUNITY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      10-11:30 a.m. PT / 1-2:30pm ET; 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Thursday, November 9</a:t>
            </a:r>
          </a:p>
          <a:p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COACHING IS A GREAT RESOURCE FOR EVERYONE! OUR GOAL IS TO BUILD A ROBUST AND DIVERSE COACHING GALLERY.  </a:t>
            </a:r>
          </a:p>
          <a:p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COACHING CAN BE A TREMENDOUS ASSET FOR EVERYONE REGARDLESS OF YOUR CAREER STAGE. SIGN UP TODAY.</a:t>
            </a:r>
          </a:p>
          <a:p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ICMA ALSO HAS DEVELOPED TRAINING RESOURCES ON HOW TO BE AN EFFECTIVE COACH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C668-85F5-4B72-8CF2-E23FFDB5241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25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C668-85F5-4B72-8CF2-E23FFDB5241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45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3874" y="4425948"/>
            <a:ext cx="5648325" cy="4404020"/>
          </a:xfrm>
        </p:spPr>
        <p:txBody>
          <a:bodyPr/>
          <a:lstStyle/>
          <a:p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C668-85F5-4B72-8CF2-E23FFDB5241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18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386738"/>
            <a:ext cx="5608320" cy="4526186"/>
          </a:xfrm>
        </p:spPr>
        <p:txBody>
          <a:bodyPr/>
          <a:lstStyle/>
          <a:p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CONTINUING THE COMPREHENSIVE REVIEW OF THE CODE:</a:t>
            </a:r>
          </a:p>
          <a:p>
            <a:endParaRPr lang="en-US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TENET 7 WAS  FINISHED in 2013</a:t>
            </a:r>
          </a:p>
          <a:p>
            <a:r>
              <a:rPr lang="en-US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RETAINed</a:t>
            </a:r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 THE TENET BUT </a:t>
            </a:r>
            <a:r>
              <a:rPr lang="en-US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CHANGed</a:t>
            </a:r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 SOME OF THE GUIDELINES</a:t>
            </a:r>
          </a:p>
          <a:p>
            <a:endParaRPr lang="en-US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Tenet 12 was finished in 2015. NEW TENET LANGUAGE AND NEW GUIDELINE LANGUAGE.</a:t>
            </a:r>
          </a:p>
          <a:p>
            <a:endParaRPr lang="en-US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Tenet 3 (integrity and trust) launched at the regional summits and online. </a:t>
            </a:r>
          </a:p>
          <a:p>
            <a:endParaRPr lang="en-US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The Committee on Professional Conduct suggested changes based on that input. Those changes were shared in a survey to members in November. </a:t>
            </a:r>
          </a:p>
          <a:p>
            <a:endParaRPr lang="en-US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The committee reviewed your input and made recommendations to the board.</a:t>
            </a:r>
          </a:p>
          <a:p>
            <a:endParaRPr lang="en-US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Voting on tenet 3 revisions is part of the election ballot which was emailed to all full members on may 18; voting closes </a:t>
            </a:r>
            <a:r>
              <a:rPr lang="en-US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 21. </a:t>
            </a:r>
          </a:p>
          <a:p>
            <a:endParaRPr lang="en-US" sz="5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C668-85F5-4B72-8CF2-E23FFDB5241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25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356074"/>
          </a:xfrm>
        </p:spPr>
        <p:txBody>
          <a:bodyPr/>
          <a:lstStyle/>
          <a:p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CONTINUING THE COMPREHENSIVE REVIEW OF THE CODE:</a:t>
            </a:r>
          </a:p>
          <a:p>
            <a:endParaRPr lang="en-US" sz="5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Next up is tenet 4   </a:t>
            </a:r>
          </a:p>
          <a:p>
            <a:endParaRPr lang="en-US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THIS IS A PARTICULARLY INTERESTING TIME TO TACKLE TENET 4</a:t>
            </a:r>
          </a:p>
          <a:p>
            <a:endParaRPr lang="en-US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“Recognize that the chief function of local government at all times is to serve the best interests of all of the people.” </a:t>
            </a:r>
          </a:p>
          <a:p>
            <a:endParaRPr lang="en-US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GUIDELINE IS ON Length of Service. I.E. - A minimum of two years generally is considered necessary in order to render a professional service to the local government. </a:t>
            </a:r>
          </a:p>
          <a:p>
            <a:endParaRPr lang="en-US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WHEN ASKED, PLEASE TAKE THE TIME TO OFFER YOUR INPUT.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C668-85F5-4B72-8CF2-E23FFDB5241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25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C668-85F5-4B72-8CF2-E23FFDB5241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8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C668-85F5-4B72-8CF2-E23FFDB524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468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C668-85F5-4B72-8CF2-E23FFDB5241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79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6351" y="4401038"/>
            <a:ext cx="6206541" cy="4662145"/>
          </a:xfrm>
        </p:spPr>
        <p:txBody>
          <a:bodyPr/>
          <a:lstStyle/>
          <a:p>
            <a:pPr fontAlgn="base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LOCAL GOVERNMENT 101?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708" indent="-174708" fontAlgn="base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interactive online certificate program; it can be taken “live” or “on demand”.</a:t>
            </a:r>
          </a:p>
          <a:p>
            <a:pPr marL="174708" indent="-174708" fontAlgn="base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Designed for new and mid-career managers, assistant managers, and career-changers new to local government, LG 101 immerses students in the challenges that confront the local government manager today.” </a:t>
            </a:r>
          </a:p>
          <a:p>
            <a:pPr marL="174708" indent="-174708" fontAlgn="base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Taught by experienced managers and local government experts, this online certificate program is designed to impart real-life experience, best practices, and sound advice in the areas most important to a manager’s day-to-day role. </a:t>
            </a:r>
          </a:p>
          <a:p>
            <a:pPr marL="174708" indent="-174708" fontAlgn="base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Government 101 goes back to the basics – grounding local government professionals in those key skills and practices that are the foundation of becoming an effective local government manager.</a:t>
            </a:r>
          </a:p>
          <a:p>
            <a:pPr marL="174708" indent="-174708" fontAlgn="base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CORE TOPIC AREAS: Leadership / Management / Service Delivery / Budgeting / Human Resources</a:t>
            </a:r>
          </a:p>
          <a:p>
            <a:pPr fontAlgn="base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IS LOCAL GOVERNMENT 201?</a:t>
            </a:r>
          </a:p>
          <a:p>
            <a:pPr marL="174708" indent="-174708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nteractive online certificate program.</a:t>
            </a:r>
          </a:p>
          <a:p>
            <a:pPr marL="174708" indent="-174708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LG 101 or five years of experience in local government is a prerequisite.</a:t>
            </a:r>
          </a:p>
          <a:p>
            <a:pPr marL="174708" indent="-174708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Designed to help new and mid-career managers, assistant managers, and even career-changers new to local government, go beyond the basics and gain a deeper understanding of key focus areas in local government management. </a:t>
            </a:r>
          </a:p>
          <a:p>
            <a:pPr marL="174708" indent="-174708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Taught by a team of seasoned local government managers and experts, this program moves beyond theory and focuses on sharing experiences of how the job actually gets done.</a:t>
            </a:r>
          </a:p>
          <a:p>
            <a:pPr marL="174708" indent="-174708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CORE TOPIC AREAS: Effective Communication / Public Safety / Community Building / Organizational Development / Leadership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C668-85F5-4B72-8CF2-E23FFDB5241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08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C668-85F5-4B72-8CF2-E23FFDB5241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64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386739"/>
            <a:ext cx="5608320" cy="4526185"/>
          </a:xfrm>
        </p:spPr>
        <p:txBody>
          <a:bodyPr/>
          <a:lstStyle/>
          <a:p>
            <a:r>
              <a:rPr lang="en-US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ADDITIONAL FEE CATEGORIES</a:t>
            </a:r>
          </a:p>
          <a:p>
            <a:endParaRPr lang="en-US" sz="1400" b="1" i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Retired and Life Members: $200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Full-Time Academic: $255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Partners: $100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Members in Transition: Complimentary (includes partner registration)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Student Member: Complimentary*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Honorary Member: Complimentary*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Senior Advisor: Complimentary*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Nonmember Speaker/Guest: Complimentary*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Children: Complimentary*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C668-85F5-4B72-8CF2-E23FFDB5241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445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386739"/>
            <a:ext cx="5608320" cy="4526185"/>
          </a:xfrm>
        </p:spPr>
        <p:txBody>
          <a:bodyPr/>
          <a:lstStyle/>
          <a:p>
            <a:r>
              <a:rPr lang="en-US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ADDITIONAL FEE CATEGORIES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Retired and Life Members: $200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Full-Time Academic: $255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Partners: $100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Members in Transition: Complimentary (includes partner registration)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Student Member: Complimentary*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Honorary Member: Complimentary*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Senior Advisor: Complimentary*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Nonmember Speaker/Guest: Complimentary*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Children: Complimentary*</a:t>
            </a:r>
          </a:p>
          <a:p>
            <a:r>
              <a:rPr lang="en-US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HOTELS &amp; rates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Grand Hyatt San Antonio (headquarters) $239 single/double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Crockett Hotel $150 single/double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Hilton Palacio del Rio $209 single/double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Hyatt Regency San Antonio Riverwalk $209 single/double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La Quinta Inn &amp; Suites San Antonio Riverwalk $149 single/double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Marriott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Rivercenter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$214 single/double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Marriott Riverwalk $224 single/double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Menger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Hotel $145 single/double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C668-85F5-4B72-8CF2-E23FFDB5241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8261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386739"/>
            <a:ext cx="5608320" cy="4526185"/>
          </a:xfrm>
        </p:spPr>
        <p:txBody>
          <a:bodyPr/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C668-85F5-4B72-8CF2-E23FFDB5241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060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386739"/>
            <a:ext cx="5608320" cy="4526185"/>
          </a:xfrm>
        </p:spPr>
        <p:txBody>
          <a:bodyPr/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C668-85F5-4B72-8CF2-E23FFDB5241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398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386739"/>
            <a:ext cx="5608320" cy="4526185"/>
          </a:xfrm>
        </p:spPr>
        <p:txBody>
          <a:bodyPr/>
          <a:lstStyle/>
          <a:p>
            <a:r>
              <a:rPr lang="en-US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ADDITIONAL FEE CATEGORIES</a:t>
            </a:r>
          </a:p>
          <a:p>
            <a:endParaRPr lang="en-US" sz="1400" b="1" i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Retired and Life Members: $200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Full-Time Academic: $255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Partners: $100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Members in Transition: Complimentary (includes partner registration)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Student Member: Complimentary*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Honorary Member: Complimentary*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Senior Advisor: Complimentary*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Nonmember Speaker/Guest: Complimentary*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Children: Complimentary*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C668-85F5-4B72-8CF2-E23FFDB5241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873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C668-85F5-4B72-8CF2-E23FFDB5241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796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C668-85F5-4B72-8CF2-E23FFDB5241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61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C668-85F5-4B72-8CF2-E23FFDB5241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63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C668-85F5-4B72-8CF2-E23FFDB5241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29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BOARD ACCEPTED AND APPROVED PLAN IN SEPTEMBER 2016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WORK PLAN APPROVED FEBRUARY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C668-85F5-4B72-8CF2-E23FFDB5241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4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1"/>
            <a:ext cx="6036644" cy="4188845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PUBLIC SERVICE: INCLUDING THE STEWARDSHIP OF DEMOCRATIC PRINCIPLES AND THE EFFICIENT AND TRANSPARENT USE OF PUBLIC RESOURCES</a:t>
            </a:r>
          </a:p>
          <a:p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ETHICS: AS THE CORE OF PROFESSIONALISM IN LOCAL GOVERNMENT LEADERSHIP AND MANAGEMENT AS OUTLINED IN THE ICMA CODE OF ETHICS</a:t>
            </a:r>
          </a:p>
          <a:p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COUNCIL MANAGER FORM OF GOVERNMENT AND PROFESSIONAL MANAGEMENT: AS THE PREFERRED LOCAL GOVERNMENT STRUCTURE</a:t>
            </a:r>
          </a:p>
          <a:p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EQUITY AND INCLUSION: ENSURING THAT LOCAL GOVERNMENTS ARE INCLUSIVE AND MIRROR THE DIVERSITY IN COMMUNITIES</a:t>
            </a:r>
          </a:p>
          <a:p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CONTINUOUS PURSUIT OF EXCELLENCE: INCLUDING PROFESSIONAL DEVELOPMENT, LIFE-LONG LEARNING, NETWORKING, CAPACITY BUILDING, KNOWLEDGE SHARING AND ENGAGEMENT</a:t>
            </a:r>
          </a:p>
          <a:p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STEWARDSHIP: BALANCING RESOURCES INCLUDING PEOPLE, FINANCIAL, SOCIAL CAPITAL AND ENVIRONMENTAL SO THAT COMMUNITIES ARE BETTER THAN WE FOUND THEM</a:t>
            </a:r>
          </a:p>
          <a:p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LEADERSHIP: DEVELOPING LEADERSHIP CAPACITY AND ATTRACTING AND DEVELOPING FUTURE GENERATIONS OF LEADERS.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C668-85F5-4B72-8CF2-E23FFDB5241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39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1"/>
            <a:ext cx="6036644" cy="4188845"/>
          </a:xfrm>
        </p:spPr>
        <p:txBody>
          <a:bodyPr/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C668-85F5-4B72-8CF2-E23FFDB5241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53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386739"/>
            <a:ext cx="5608320" cy="4526185"/>
          </a:xfrm>
        </p:spPr>
        <p:txBody>
          <a:bodyPr/>
          <a:lstStyle/>
          <a:p>
            <a:endParaRPr lang="en-US" sz="1400" b="1" i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RECOMMENDATIONS IN THREE BROAD AREAS:</a:t>
            </a:r>
          </a:p>
          <a:p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A) INCREASE DIVERSITY AND INCLUSIVITY OF ICMA</a:t>
            </a:r>
          </a:p>
          <a:p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B) ADDRESS STRUCTURAL AND INSTITUTIONAL BARRIERS WITHIN ICMA, STATE ORGANIZATIONS AND OTHER AFFILIATE ORGANIZATIONS</a:t>
            </a:r>
          </a:p>
          <a:p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C) CREATE KNOWLEDGE AND SKILLS TO INCREASE EQUITY IN LOCAL GOVERNMENT OPERATIONS AND PUBLIC INTERACTIONS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C668-85F5-4B72-8CF2-E23FFDB5241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584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C668-85F5-4B72-8CF2-E23FFDB5241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10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3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4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74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-1" y="257619"/>
            <a:ext cx="9148165" cy="4215603"/>
          </a:xfrm>
          <a:ln>
            <a:noFill/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4" hasCustomPrompt="1"/>
          </p:nvPr>
        </p:nvSpPr>
        <p:spPr>
          <a:xfrm>
            <a:off x="1938339" y="257619"/>
            <a:ext cx="7209826" cy="421560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ICMA white blocks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606778" y="5992428"/>
            <a:ext cx="791397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6425" y="6168557"/>
            <a:ext cx="7926388" cy="454134"/>
          </a:xfrm>
        </p:spPr>
        <p:txBody>
          <a:bodyPr lIns="0" tIns="0" bIns="0" anchor="ctr" anchorCtr="0">
            <a:noAutofit/>
          </a:bodyPr>
          <a:lstStyle>
            <a:lvl1pPr marL="0" indent="0" algn="r">
              <a:buNone/>
              <a:defRPr sz="1800" baseline="0">
                <a:solidFill>
                  <a:schemeClr val="accent1"/>
                </a:solidFill>
                <a:latin typeface="Helvetica Light"/>
              </a:defRPr>
            </a:lvl1pPr>
            <a:lvl2pPr marL="228600" indent="0">
              <a:buNone/>
              <a:defRPr sz="1800" baseline="0">
                <a:solidFill>
                  <a:schemeClr val="accent1"/>
                </a:solidFill>
                <a:latin typeface="Helvetica Light"/>
              </a:defRPr>
            </a:lvl2pPr>
            <a:lvl3pPr marL="457200" indent="0">
              <a:buNone/>
              <a:defRPr sz="1800" baseline="0">
                <a:solidFill>
                  <a:schemeClr val="accent1"/>
                </a:solidFill>
                <a:latin typeface="Helvetica Light"/>
              </a:defRPr>
            </a:lvl3pPr>
            <a:lvl4pPr marL="685800" indent="0">
              <a:buNone/>
              <a:defRPr sz="1800" baseline="0">
                <a:solidFill>
                  <a:schemeClr val="accent1"/>
                </a:solidFill>
                <a:latin typeface="Helvetica Light"/>
              </a:defRPr>
            </a:lvl4pPr>
            <a:lvl5pPr marL="914400" indent="0">
              <a:buNone/>
              <a:defRPr sz="1800" baseline="0">
                <a:solidFill>
                  <a:schemeClr val="accent1"/>
                </a:solidFill>
                <a:latin typeface="Helvetica Light"/>
              </a:defRPr>
            </a:lvl5pPr>
          </a:lstStyle>
          <a:p>
            <a:pPr algn="r"/>
            <a:r>
              <a:rPr lang="en-US" sz="1800" dirty="0">
                <a:latin typeface="Helvetica Light"/>
                <a:cs typeface="Helvetica Light"/>
              </a:rPr>
              <a:t>Author Name  |  September 1, 2017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8164" cy="2576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45" name="Picture Placeholder 41"/>
          <p:cNvSpPr>
            <a:spLocks noGrp="1"/>
          </p:cNvSpPr>
          <p:nvPr>
            <p:ph type="pic" sz="quarter" idx="13" hasCustomPrompt="1"/>
          </p:nvPr>
        </p:nvSpPr>
        <p:spPr>
          <a:xfrm>
            <a:off x="6813550" y="-26737"/>
            <a:ext cx="1849438" cy="101980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ICMA Logo tab</a:t>
            </a: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0" y="4473222"/>
            <a:ext cx="9148163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06425" y="4851400"/>
            <a:ext cx="7913688" cy="3556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000">
                <a:solidFill>
                  <a:schemeClr val="tx2"/>
                </a:solidFill>
                <a:latin typeface="Helvetica"/>
              </a:defRPr>
            </a:lvl1pPr>
            <a:lvl2pPr marL="228600" indent="0">
              <a:buNone/>
              <a:defRPr sz="4000">
                <a:solidFill>
                  <a:schemeClr val="tx2"/>
                </a:solidFill>
                <a:latin typeface="Helvetica"/>
              </a:defRPr>
            </a:lvl2pPr>
            <a:lvl3pPr marL="457200" indent="0">
              <a:buNone/>
              <a:defRPr sz="4000">
                <a:solidFill>
                  <a:schemeClr val="tx2"/>
                </a:solidFill>
                <a:latin typeface="Helvetica"/>
              </a:defRPr>
            </a:lvl3pPr>
            <a:lvl4pPr marL="685800" indent="0">
              <a:buNone/>
              <a:defRPr sz="4000">
                <a:solidFill>
                  <a:schemeClr val="tx2"/>
                </a:solidFill>
                <a:latin typeface="Helvetica"/>
              </a:defRPr>
            </a:lvl4pPr>
            <a:lvl5pPr marL="914400" indent="0">
              <a:buNone/>
              <a:defRPr sz="4000">
                <a:solidFill>
                  <a:schemeClr val="tx2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06425" y="5453063"/>
            <a:ext cx="7913688" cy="412365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600" b="0" i="1" baseline="0">
                <a:solidFill>
                  <a:schemeClr val="bg2"/>
                </a:solidFill>
                <a:latin typeface="Helvetica"/>
              </a:defRPr>
            </a:lvl1pPr>
            <a:lvl2pPr marL="228600" indent="0">
              <a:buFontTx/>
              <a:buNone/>
              <a:defRPr sz="2600" b="0" i="1" baseline="0">
                <a:solidFill>
                  <a:schemeClr val="bg2"/>
                </a:solidFill>
                <a:latin typeface="Helvetica"/>
              </a:defRPr>
            </a:lvl2pPr>
            <a:lvl3pPr marL="457200" indent="0">
              <a:buFontTx/>
              <a:buNone/>
              <a:defRPr sz="2600" b="0" i="1" baseline="0">
                <a:solidFill>
                  <a:schemeClr val="bg2"/>
                </a:solidFill>
                <a:latin typeface="Helvetica"/>
              </a:defRPr>
            </a:lvl3pPr>
            <a:lvl4pPr marL="685800" indent="0">
              <a:buFontTx/>
              <a:buNone/>
              <a:defRPr sz="2600" b="0" i="1" baseline="0">
                <a:solidFill>
                  <a:schemeClr val="bg2"/>
                </a:solidFill>
                <a:latin typeface="Helvetica"/>
              </a:defRPr>
            </a:lvl4pPr>
            <a:lvl5pPr marL="914400" indent="0">
              <a:buFontTx/>
              <a:buNone/>
              <a:defRPr sz="2600" b="0" i="1" baseline="0">
                <a:solidFill>
                  <a:schemeClr val="bg2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61813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141111" y="-155222"/>
            <a:ext cx="9412111" cy="7253111"/>
            <a:chOff x="-141111" y="-155222"/>
            <a:chExt cx="9412111" cy="7253111"/>
          </a:xfrm>
        </p:grpSpPr>
        <p:sp>
          <p:nvSpPr>
            <p:cNvPr id="12" name="Rectangle 11"/>
            <p:cNvSpPr/>
            <p:nvPr/>
          </p:nvSpPr>
          <p:spPr>
            <a:xfrm>
              <a:off x="-141111" y="-155222"/>
              <a:ext cx="9412111" cy="7013222"/>
            </a:xfrm>
            <a:prstGeom prst="rect">
              <a:avLst/>
            </a:prstGeom>
            <a:solidFill>
              <a:srgbClr val="1C82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14141" y="-155221"/>
              <a:ext cx="1849386" cy="1148288"/>
            </a:xfrm>
            <a:prstGeom prst="rect">
              <a:avLst/>
            </a:prstGeom>
            <a:solidFill>
              <a:srgbClr val="1C3C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pic>
          <p:nvPicPr>
            <p:cNvPr id="14" name="Picture 13" descr="ICMA-Master-REV-web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330" y="321094"/>
              <a:ext cx="1533421" cy="49726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-141111" y="6715370"/>
              <a:ext cx="9412111" cy="382519"/>
            </a:xfrm>
            <a:prstGeom prst="rect">
              <a:avLst/>
            </a:prstGeom>
            <a:solidFill>
              <a:srgbClr val="1C3C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27100" y="2552700"/>
            <a:ext cx="7378767" cy="3573463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•"/>
              <a:tabLst/>
              <a:defRPr sz="2400">
                <a:solidFill>
                  <a:schemeClr val="bg1"/>
                </a:solidFill>
                <a:latin typeface="Helvetica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Bullet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•"/>
              <a:tabLst/>
              <a:defRPr/>
            </a:pPr>
            <a:r>
              <a:rPr lang="en-US" dirty="0"/>
              <a:t>Bullet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•"/>
              <a:tabLst/>
              <a:defRPr/>
            </a:pPr>
            <a:r>
              <a:rPr lang="en-US" dirty="0"/>
              <a:t>Bullet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•"/>
              <a:tabLst/>
              <a:defRPr/>
            </a:pPr>
            <a:r>
              <a:rPr lang="en-US" dirty="0"/>
              <a:t>Bullet</a:t>
            </a:r>
          </a:p>
          <a:p>
            <a:pPr lvl="0"/>
            <a:endParaRPr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49554" y="2337651"/>
            <a:ext cx="791397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9554" y="1422400"/>
            <a:ext cx="7556246" cy="72390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Helvetica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Agenda/Content</a:t>
            </a:r>
          </a:p>
        </p:txBody>
      </p:sp>
    </p:spTree>
    <p:extLst>
      <p:ext uri="{BB962C8B-B14F-4D97-AF65-F5344CB8AC3E}">
        <p14:creationId xmlns:p14="http://schemas.microsoft.com/office/powerpoint/2010/main" val="209923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56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6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6/9/2017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6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6/9/2017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4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6/9/2017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9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6/9/2017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9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6/9/2017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3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E1D5-CAAF-4D41-B3A0-CF639215271A}" type="datetimeFigureOut">
              <a:rPr lang="en-US" smtClean="0"/>
              <a:t>6/9/2017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B6CF4-5E12-3045-AF41-87D8F44F4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2E1D5-CAAF-4D41-B3A0-CF639215271A}" type="datetimeFigureOut">
              <a:rPr lang="en-US" smtClean="0"/>
              <a:t>6/9/2017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B6CF4-5E12-3045-AF41-87D8F44F4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9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cma.org/coachi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cma.org/conference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26736" y="4660942"/>
            <a:ext cx="9207023" cy="2131842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Picture 32" descr="E61A1017.jpg"/>
          <p:cNvPicPr>
            <a:picLocks noChangeAspect="1"/>
          </p:cNvPicPr>
          <p:nvPr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24" t="30101" r="-142" b="29326"/>
          <a:stretch/>
        </p:blipFill>
        <p:spPr>
          <a:xfrm>
            <a:off x="-8978" y="27020"/>
            <a:ext cx="9180286" cy="6894287"/>
          </a:xfrm>
          <a:prstGeom prst="rect">
            <a:avLst/>
          </a:prstGeom>
        </p:spPr>
      </p:pic>
      <p:pic>
        <p:nvPicPr>
          <p:cNvPr id="9" name="Picture 8" descr="Who We Are Cover image-2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1" r="-1161" b="34593"/>
          <a:stretch/>
        </p:blipFill>
        <p:spPr>
          <a:xfrm>
            <a:off x="-26736" y="204163"/>
            <a:ext cx="9333164" cy="457836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35121" y="4782531"/>
            <a:ext cx="8744719" cy="272570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elvetica"/>
                <a:cs typeface="Helvetica"/>
              </a:rPr>
              <a:t>                          Update and Focus On </a:t>
            </a:r>
            <a:br>
              <a:rPr lang="en-US" sz="3600" dirty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sz="3600" dirty="0">
                <a:solidFill>
                  <a:schemeClr val="bg1"/>
                </a:solidFill>
                <a:latin typeface="Helvetica"/>
                <a:cs typeface="Helvetica"/>
              </a:rPr>
              <a:t>                        Credentialing</a:t>
            </a:r>
            <a:br>
              <a:rPr lang="en-US" sz="3600" dirty="0">
                <a:solidFill>
                  <a:schemeClr val="bg1"/>
                </a:solidFill>
                <a:latin typeface="Helvetica"/>
                <a:cs typeface="Helvetica"/>
              </a:rPr>
            </a:br>
            <a:br>
              <a:rPr lang="en-US" sz="3600" dirty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sz="3600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6792783"/>
            <a:ext cx="9170736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-26736" y="-26736"/>
            <a:ext cx="9170736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814141" y="-26735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 descr="ICMA-Master-REV-web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pic>
        <p:nvPicPr>
          <p:cNvPr id="34" name="Picture 33" descr="ICMA-Master-REV-web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50" y="5321684"/>
            <a:ext cx="2928669" cy="94972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550767" y="9905466"/>
            <a:ext cx="8214785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-905280" y="42016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96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14141" y="973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ICMA-Master-REV-we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29423" y="1466630"/>
            <a:ext cx="3639374" cy="501811"/>
          </a:xfrm>
          <a:prstGeom prst="rect">
            <a:avLst/>
          </a:prstGeom>
          <a:solidFill>
            <a:srgbClr val="1C3C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31723" y="1466630"/>
            <a:ext cx="6082418" cy="501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FFFF"/>
                </a:solidFill>
                <a:latin typeface="Helvetica"/>
                <a:cs typeface="Helvetica"/>
              </a:rPr>
              <a:t>Core Beliefs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31722" y="1968441"/>
            <a:ext cx="789119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525294" y="2228798"/>
            <a:ext cx="8230399" cy="4337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Clr>
                <a:srgbClr val="1C82B8"/>
              </a:buClr>
            </a:pPr>
            <a:r>
              <a:rPr lang="en-US" dirty="0">
                <a:latin typeface="Helvetica"/>
                <a:cs typeface="Helvetica"/>
              </a:rPr>
              <a:t>Public Service</a:t>
            </a:r>
          </a:p>
          <a:p>
            <a:pPr marL="457200" indent="-457200">
              <a:spcBef>
                <a:spcPts val="0"/>
              </a:spcBef>
              <a:buClr>
                <a:srgbClr val="1C82B8"/>
              </a:buClr>
            </a:pPr>
            <a:r>
              <a:rPr lang="en-US" dirty="0">
                <a:latin typeface="Helvetica"/>
                <a:cs typeface="Helvetica"/>
              </a:rPr>
              <a:t>Ethics</a:t>
            </a:r>
          </a:p>
          <a:p>
            <a:pPr marL="457200" indent="-457200">
              <a:spcBef>
                <a:spcPts val="0"/>
              </a:spcBef>
              <a:buClr>
                <a:srgbClr val="1C82B8"/>
              </a:buClr>
            </a:pPr>
            <a:r>
              <a:rPr lang="en-US" dirty="0">
                <a:latin typeface="Helvetica"/>
                <a:cs typeface="Helvetica"/>
              </a:rPr>
              <a:t>Council Manager Form of Government and Professional Management</a:t>
            </a:r>
          </a:p>
          <a:p>
            <a:pPr marL="457200" indent="-457200">
              <a:spcBef>
                <a:spcPts val="0"/>
              </a:spcBef>
              <a:buClr>
                <a:srgbClr val="1C82B8"/>
              </a:buClr>
            </a:pPr>
            <a:r>
              <a:rPr lang="en-US" dirty="0">
                <a:latin typeface="Helvetica"/>
                <a:cs typeface="Helvetica"/>
              </a:rPr>
              <a:t>Equity and Inclusion</a:t>
            </a:r>
          </a:p>
          <a:p>
            <a:pPr marL="457200" indent="-457200">
              <a:spcBef>
                <a:spcPts val="0"/>
              </a:spcBef>
              <a:buClr>
                <a:srgbClr val="1C82B8"/>
              </a:buClr>
            </a:pPr>
            <a:r>
              <a:rPr lang="en-US" dirty="0">
                <a:latin typeface="Helvetica"/>
                <a:cs typeface="Helvetica"/>
              </a:rPr>
              <a:t>The Continuous Pursuit of Excellence</a:t>
            </a:r>
          </a:p>
          <a:p>
            <a:pPr marL="457200" indent="-457200">
              <a:spcBef>
                <a:spcPts val="0"/>
              </a:spcBef>
              <a:buClr>
                <a:srgbClr val="1C82B8"/>
              </a:buClr>
            </a:pPr>
            <a:r>
              <a:rPr lang="en-US" dirty="0">
                <a:latin typeface="Helvetica"/>
                <a:cs typeface="Helvetica"/>
              </a:rPr>
              <a:t>Stewardship</a:t>
            </a:r>
          </a:p>
          <a:p>
            <a:pPr marL="457200" indent="-457200">
              <a:spcBef>
                <a:spcPts val="0"/>
              </a:spcBef>
              <a:buClr>
                <a:srgbClr val="1C82B8"/>
              </a:buClr>
            </a:pPr>
            <a:r>
              <a:rPr lang="en-US" dirty="0">
                <a:latin typeface="Helvetica"/>
                <a:cs typeface="Helvetica"/>
              </a:rPr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1318187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14141" y="973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ICMA-Master-REV-we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29423" y="1466630"/>
            <a:ext cx="3639374" cy="501811"/>
          </a:xfrm>
          <a:prstGeom prst="rect">
            <a:avLst/>
          </a:prstGeom>
          <a:solidFill>
            <a:srgbClr val="1C3C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31723" y="1466630"/>
            <a:ext cx="6082418" cy="501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FFFF"/>
                </a:solidFill>
                <a:latin typeface="Helvetica"/>
                <a:cs typeface="Helvetica"/>
              </a:rPr>
              <a:t>Key Priorities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31722" y="1968441"/>
            <a:ext cx="789119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525294" y="2228798"/>
            <a:ext cx="7694781" cy="3905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Clr>
                <a:srgbClr val="1C82B8"/>
              </a:buClr>
            </a:pPr>
            <a:r>
              <a:rPr lang="en-US" dirty="0">
                <a:latin typeface="Helvetica"/>
                <a:cs typeface="Helvetica"/>
              </a:rPr>
              <a:t>Member Benefits &amp; Growth</a:t>
            </a:r>
          </a:p>
          <a:p>
            <a:pPr marL="457200" indent="-457200">
              <a:spcBef>
                <a:spcPts val="0"/>
              </a:spcBef>
              <a:buClr>
                <a:srgbClr val="1C82B8"/>
              </a:buClr>
            </a:pPr>
            <a:r>
              <a:rPr lang="en-US" dirty="0">
                <a:latin typeface="Helvetica"/>
                <a:cs typeface="Helvetica"/>
              </a:rPr>
              <a:t>Learning Community</a:t>
            </a:r>
          </a:p>
          <a:p>
            <a:pPr marL="457200" indent="-457200">
              <a:spcBef>
                <a:spcPts val="0"/>
              </a:spcBef>
              <a:buClr>
                <a:srgbClr val="1C82B8"/>
              </a:buClr>
            </a:pPr>
            <a:r>
              <a:rPr lang="en-US" dirty="0">
                <a:latin typeface="Helvetica"/>
                <a:cs typeface="Helvetica"/>
              </a:rPr>
              <a:t>Thought Leadership &amp; Research Network</a:t>
            </a:r>
          </a:p>
          <a:p>
            <a:pPr marL="457200" indent="-457200">
              <a:spcBef>
                <a:spcPts val="0"/>
              </a:spcBef>
              <a:buClr>
                <a:srgbClr val="1C82B8"/>
              </a:buClr>
            </a:pPr>
            <a:r>
              <a:rPr lang="en-US" dirty="0">
                <a:latin typeface="Helvetica"/>
                <a:cs typeface="Helvetica"/>
              </a:rPr>
              <a:t>Advocacy and Outreach</a:t>
            </a:r>
          </a:p>
          <a:p>
            <a:pPr marL="457200" indent="-457200">
              <a:spcBef>
                <a:spcPts val="0"/>
              </a:spcBef>
              <a:buClr>
                <a:srgbClr val="1C82B8"/>
              </a:buClr>
            </a:pPr>
            <a:r>
              <a:rPr lang="en-US" dirty="0">
                <a:latin typeface="Helvetica"/>
                <a:cs typeface="Helvetica"/>
              </a:rPr>
              <a:t>Governance &amp; Operations</a:t>
            </a:r>
          </a:p>
        </p:txBody>
      </p:sp>
    </p:spTree>
    <p:extLst>
      <p:ext uri="{BB962C8B-B14F-4D97-AF65-F5344CB8AC3E}">
        <p14:creationId xmlns:p14="http://schemas.microsoft.com/office/powerpoint/2010/main" val="382121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14141" y="-26735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ICMA-Master-REV-we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1723" y="1466630"/>
            <a:ext cx="3569344" cy="501811"/>
          </a:xfrm>
          <a:prstGeom prst="rect">
            <a:avLst/>
          </a:prstGeom>
          <a:solidFill>
            <a:srgbClr val="1C3C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31724" y="1466630"/>
            <a:ext cx="3761256" cy="501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FFFF"/>
                </a:solidFill>
                <a:latin typeface="Helvetica"/>
                <a:cs typeface="Helvetica"/>
              </a:rPr>
              <a:t>Equity &amp; Inclusion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72334" y="1968441"/>
            <a:ext cx="789119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478971" y="2103216"/>
            <a:ext cx="7639793" cy="3778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Increase Diversity and Inclusivity</a:t>
            </a:r>
          </a:p>
          <a:p>
            <a:pPr lv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Address Structural and Institutional Barriers</a:t>
            </a:r>
          </a:p>
          <a:p>
            <a:pPr lvl="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Create Knowledge and Skills to Increase Equity in Local Government Operations and Public Interactions</a:t>
            </a:r>
          </a:p>
          <a:p>
            <a:pPr>
              <a:buClr>
                <a:schemeClr val="accent1"/>
              </a:buClr>
            </a:pP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07487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MA SEA2_137-X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1" t="43015" r="55558" b="9827"/>
          <a:stretch/>
        </p:blipFill>
        <p:spPr>
          <a:xfrm>
            <a:off x="-17936" y="0"/>
            <a:ext cx="9161936" cy="68847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36040" y="4089374"/>
            <a:ext cx="6790863" cy="2324126"/>
          </a:xfrm>
          <a:prstGeom prst="rect">
            <a:avLst/>
          </a:prstGeom>
          <a:solidFill>
            <a:srgbClr val="28427C">
              <a:alpha val="90000"/>
            </a:srgbClr>
          </a:solidFill>
          <a:ln>
            <a:solidFill>
              <a:srgbClr val="1C82B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735254" y="4546487"/>
            <a:ext cx="6032501" cy="175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1C82B8"/>
              </a:buClr>
            </a:pPr>
            <a:endParaRPr lang="en-US" sz="2400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0" indent="0" algn="ctr">
              <a:buClr>
                <a:srgbClr val="1C82B8"/>
              </a:buClr>
              <a:buNone/>
            </a:pPr>
            <a:r>
              <a:rPr lang="en-US" sz="2400" dirty="0">
                <a:solidFill>
                  <a:srgbClr val="FFFFFF"/>
                </a:solidFill>
                <a:latin typeface="Helvetica"/>
                <a:cs typeface="Helvetica"/>
              </a:rPr>
              <a:t>Over 11,000 members representing </a:t>
            </a:r>
            <a:br>
              <a:rPr lang="en-US" sz="2400" dirty="0">
                <a:solidFill>
                  <a:srgbClr val="FFFFFF"/>
                </a:solidFill>
                <a:latin typeface="Helvetica"/>
                <a:cs typeface="Helvetica"/>
              </a:rPr>
            </a:br>
            <a:r>
              <a:rPr lang="en-US" sz="2400" dirty="0">
                <a:solidFill>
                  <a:srgbClr val="FFFFFF"/>
                </a:solidFill>
                <a:latin typeface="Helvetica"/>
                <a:cs typeface="Helvetica"/>
              </a:rPr>
              <a:t>all 50 states and 33 countries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152976" y="3743312"/>
            <a:ext cx="4794250" cy="641375"/>
          </a:xfrm>
          <a:prstGeom prst="rect">
            <a:avLst/>
          </a:prstGeom>
          <a:solidFill>
            <a:srgbClr val="1C82B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17935" y="3820033"/>
            <a:ext cx="9161935" cy="449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ICMA Member Overview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14141" y="-26735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ICMA-Master-REV-we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143000" y="338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42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14141" y="-26735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ICMA-Master-REV-we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1721" y="1222828"/>
            <a:ext cx="7008351" cy="501811"/>
          </a:xfrm>
          <a:prstGeom prst="rect">
            <a:avLst/>
          </a:prstGeom>
          <a:solidFill>
            <a:srgbClr val="1C3C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10018" y="1222828"/>
            <a:ext cx="7131655" cy="474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FFFF"/>
                </a:solidFill>
                <a:latin typeface="Helvetica"/>
                <a:cs typeface="Helvetica"/>
              </a:rPr>
              <a:t>Enhancing Your Membership Benefits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731722" y="1716711"/>
            <a:ext cx="7789029" cy="27496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755686" y="1810292"/>
            <a:ext cx="7907841" cy="4923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Resources for first time administrators and on employment agreements, CM evaluation, internship design, operational issues, best </a:t>
            </a:r>
            <a:r>
              <a:rPr lang="en-US" sz="2400" dirty="0" err="1">
                <a:latin typeface="Helvetica" panose="020B0604020202020204" pitchFamily="34" charset="0"/>
                <a:cs typeface="Helvetica" panose="020B0604020202020204" pitchFamily="34" charset="0"/>
              </a:rPr>
              <a:t>practices,etc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Free webinars on select topics with RC’s sponsorship and Ethics webinars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“Thank You For Your Loyalty”: one free webinar for all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Free e-books:</a:t>
            </a:r>
          </a:p>
          <a:p>
            <a:pPr lvl="1">
              <a:spcBef>
                <a:spcPts val="0"/>
              </a:spcBef>
              <a:buClr>
                <a:srgbClr val="1C82B7"/>
              </a:buClr>
            </a:pPr>
            <a:r>
              <a:rPr lang="en-US" sz="2400" i="1" dirty="0">
                <a:latin typeface="Helvetica" panose="020B0604020202020204" pitchFamily="34" charset="0"/>
                <a:cs typeface="Helvetica" panose="020B0604020202020204" pitchFamily="34" charset="0"/>
              </a:rPr>
              <a:t>17 Local Government Predictions for a Successful 2017</a:t>
            </a:r>
          </a:p>
          <a:p>
            <a:pPr lvl="1">
              <a:spcBef>
                <a:spcPts val="0"/>
              </a:spcBef>
              <a:buClr>
                <a:srgbClr val="1C82B7"/>
              </a:buClr>
            </a:pPr>
            <a:r>
              <a:rPr lang="en-US" sz="2400" i="1" dirty="0">
                <a:latin typeface="Helvetica" panose="020B0604020202020204" pitchFamily="34" charset="0"/>
                <a:cs typeface="Helvetica" panose="020B0604020202020204" pitchFamily="34" charset="0"/>
              </a:rPr>
              <a:t>Making it Work: The Essentials of Council-Manager Relations</a:t>
            </a:r>
          </a:p>
          <a:p>
            <a:pPr lvl="1">
              <a:spcBef>
                <a:spcPts val="0"/>
              </a:spcBef>
              <a:buClr>
                <a:srgbClr val="1C82B7"/>
              </a:buClr>
            </a:pPr>
            <a:r>
              <a:rPr lang="en-US" sz="2400" i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“Smart Cities” Guide coming in 2018</a:t>
            </a:r>
          </a:p>
          <a:p>
            <a:pPr marL="457200" lvl="1" indent="0">
              <a:spcBef>
                <a:spcPts val="0"/>
              </a:spcBef>
              <a:buClr>
                <a:srgbClr val="1C82B7"/>
              </a:buClr>
              <a:buNone/>
            </a:pPr>
            <a:endParaRPr lang="en-US" sz="24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>
              <a:spcBef>
                <a:spcPts val="0"/>
              </a:spcBef>
              <a:buClr>
                <a:srgbClr val="1C82B7"/>
              </a:buClr>
              <a:buNone/>
            </a:pPr>
            <a:endParaRPr lang="en-US" sz="24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579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MA SEA2_067-X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46" t="18868" r="39660" b="20518"/>
          <a:stretch/>
        </p:blipFill>
        <p:spPr>
          <a:xfrm>
            <a:off x="0" y="230898"/>
            <a:ext cx="9158111" cy="67964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230899"/>
            <a:ext cx="9144000" cy="679643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14141" y="-26735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ICMA-Master-REV-we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17612" y="1223305"/>
            <a:ext cx="5720133" cy="590690"/>
          </a:xfrm>
          <a:prstGeom prst="rect">
            <a:avLst/>
          </a:prstGeom>
          <a:solidFill>
            <a:srgbClr val="1C3C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71066" y="1278905"/>
            <a:ext cx="6551378" cy="479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FFFF"/>
                </a:solidFill>
                <a:latin typeface="Helvetica"/>
                <a:cs typeface="Helvetica"/>
              </a:rPr>
              <a:t>ICMA’s Inclusive Membership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31722" y="1813995"/>
            <a:ext cx="789119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17-141-Who-We-Are-Pie-Char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5" r="14603"/>
          <a:stretch/>
        </p:blipFill>
        <p:spPr>
          <a:xfrm>
            <a:off x="1323470" y="2044235"/>
            <a:ext cx="6537158" cy="473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04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14141" y="-26735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ICMA-Master-REV-we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1722" y="1410231"/>
            <a:ext cx="3359988" cy="558210"/>
          </a:xfrm>
          <a:prstGeom prst="rect">
            <a:avLst/>
          </a:prstGeom>
          <a:solidFill>
            <a:srgbClr val="1C3C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22486" y="1332132"/>
            <a:ext cx="5567478" cy="714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algn="l"/>
            <a:r>
              <a:rPr lang="en-US" sz="3200" dirty="0">
                <a:solidFill>
                  <a:srgbClr val="FFFFFF"/>
                </a:solidFill>
                <a:latin typeface="Helvetica"/>
                <a:cs typeface="Helvetica"/>
              </a:rPr>
              <a:t>Student Chapters</a:t>
            </a:r>
          </a:p>
          <a:p>
            <a:pPr algn="l"/>
            <a:endParaRPr lang="en-US" sz="32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885177" y="2172399"/>
            <a:ext cx="7737738" cy="4597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Building the Profession</a:t>
            </a:r>
          </a:p>
          <a:p>
            <a:pPr>
              <a:buClr>
                <a:schemeClr val="accent1"/>
              </a:buClr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79 student chapters = 1,200+ student members</a:t>
            </a:r>
          </a:p>
          <a:p>
            <a:pPr>
              <a:buClr>
                <a:schemeClr val="accent1"/>
              </a:buClr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27 Chapters in the Southeast Region</a:t>
            </a:r>
          </a:p>
          <a:p>
            <a:pPr>
              <a:buClr>
                <a:schemeClr val="accent1"/>
              </a:buClr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Does your alma mater have an ICMA Student Chapter?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31722" y="1968441"/>
            <a:ext cx="789119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594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14141" y="-26735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ICMA-Master-REV-we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1722" y="1410231"/>
            <a:ext cx="3350752" cy="558210"/>
          </a:xfrm>
          <a:prstGeom prst="rect">
            <a:avLst/>
          </a:prstGeom>
          <a:solidFill>
            <a:srgbClr val="1C3C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31722" y="1427807"/>
            <a:ext cx="5567478" cy="540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algn="l"/>
            <a:r>
              <a:rPr lang="en-US" sz="3200" dirty="0">
                <a:solidFill>
                  <a:srgbClr val="FFFFFF"/>
                </a:solidFill>
                <a:latin typeface="Helvetica"/>
                <a:cs typeface="Helvetica"/>
              </a:rPr>
              <a:t>Student Chapters</a:t>
            </a:r>
          </a:p>
          <a:p>
            <a:pPr algn="l"/>
            <a:endParaRPr lang="en-US" sz="32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885177" y="2172399"/>
            <a:ext cx="7737738" cy="4597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31722" y="1968441"/>
            <a:ext cx="789119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200" y="1986017"/>
            <a:ext cx="59118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83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14141" y="-4157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ICMA-Master-REV-we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330" y="264649"/>
            <a:ext cx="1533421" cy="4972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1721" y="1222828"/>
            <a:ext cx="7008351" cy="501811"/>
          </a:xfrm>
          <a:prstGeom prst="rect">
            <a:avLst/>
          </a:prstGeom>
          <a:solidFill>
            <a:srgbClr val="1C3C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10018" y="1222828"/>
            <a:ext cx="7131655" cy="474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FFFF"/>
                </a:solidFill>
                <a:latin typeface="Helvetica"/>
                <a:cs typeface="Helvetica"/>
              </a:rPr>
              <a:t>ICMA Coaching 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731722" y="1716711"/>
            <a:ext cx="7789029" cy="27496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755686" y="1810292"/>
            <a:ext cx="7907841" cy="4923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1817" y="1998169"/>
            <a:ext cx="69842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1C82B7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26 state associations are partners! </a:t>
            </a:r>
          </a:p>
          <a:p>
            <a:pPr marL="457200" indent="-457200">
              <a:buClr>
                <a:srgbClr val="1C82B7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6 live free webinars per year</a:t>
            </a:r>
          </a:p>
          <a:p>
            <a:pPr marL="914400" lvl="1" indent="-457200">
              <a:buClr>
                <a:srgbClr val="1C82B7"/>
              </a:buClr>
              <a:buFont typeface="Helvetica" panose="020B0604020202020204" pitchFamily="34" charset="0"/>
              <a:buChar char="−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Effective team training </a:t>
            </a:r>
          </a:p>
          <a:p>
            <a:pPr marL="457200" indent="-457200">
              <a:buClr>
                <a:srgbClr val="1C82B7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Archived webinars at </a:t>
            </a:r>
            <a:r>
              <a:rPr lang="en-US" sz="2800" u="sng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http://icma.org/coaching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457200" indent="-457200">
              <a:buClr>
                <a:srgbClr val="1C82B7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ICMA </a:t>
            </a:r>
            <a:r>
              <a:rPr lang="en-US" sz="2800" dirty="0" err="1">
                <a:latin typeface="Helvetica" panose="020B0604020202020204" pitchFamily="34" charset="0"/>
                <a:cs typeface="Helvetica" panose="020B0604020202020204" pitchFamily="34" charset="0"/>
              </a:rPr>
              <a:t>CoachConnect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457200">
              <a:buClr>
                <a:srgbClr val="1C82B7"/>
              </a:buClr>
              <a:buFont typeface="Helvetica" panose="020B0604020202020204" pitchFamily="34" charset="0"/>
              <a:buChar char="−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Register / trained to Coach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Get a coach  </a:t>
            </a:r>
          </a:p>
        </p:txBody>
      </p:sp>
    </p:spTree>
    <p:extLst>
      <p:ext uri="{BB962C8B-B14F-4D97-AF65-F5344CB8AC3E}">
        <p14:creationId xmlns:p14="http://schemas.microsoft.com/office/powerpoint/2010/main" val="2726623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G_698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65" r="5164"/>
          <a:stretch/>
        </p:blipFill>
        <p:spPr>
          <a:xfrm>
            <a:off x="0" y="-111125"/>
            <a:ext cx="9144000" cy="6969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143000" y="338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814141" y="-26735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ICMA-Master-REV-we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08778" y="4089374"/>
            <a:ext cx="8005549" cy="2468224"/>
          </a:xfrm>
          <a:prstGeom prst="rect">
            <a:avLst/>
          </a:prstGeom>
          <a:solidFill>
            <a:srgbClr val="28427C">
              <a:alpha val="90000"/>
            </a:srgbClr>
          </a:solidFill>
          <a:ln>
            <a:solidFill>
              <a:srgbClr val="1C82B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239124" y="3743312"/>
            <a:ext cx="6658204" cy="641375"/>
          </a:xfrm>
          <a:prstGeom prst="rect">
            <a:avLst/>
          </a:prstGeom>
          <a:solidFill>
            <a:srgbClr val="1C82B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515202" y="4552508"/>
            <a:ext cx="8225691" cy="2005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ICMA members subscribe to the </a:t>
            </a:r>
            <a:b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stringently-enforced </a:t>
            </a:r>
            <a:r>
              <a:rPr lang="en-US" sz="2400" b="1" dirty="0">
                <a:solidFill>
                  <a:schemeClr val="bg1"/>
                </a:solidFill>
                <a:latin typeface="Helvetica"/>
                <a:cs typeface="Helvetica"/>
              </a:rPr>
              <a:t>Code of Ethics</a:t>
            </a: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.</a:t>
            </a:r>
          </a:p>
          <a:p>
            <a:pPr marL="0" indent="0" algn="ctr">
              <a:spcBef>
                <a:spcPts val="1176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Established in 1924, the Code and its principles include government professionalism and transparency.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3770793"/>
            <a:ext cx="9144000" cy="565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Driven by ethics and transparency</a:t>
            </a:r>
          </a:p>
        </p:txBody>
      </p:sp>
    </p:spTree>
    <p:extLst>
      <p:ext uri="{BB962C8B-B14F-4D97-AF65-F5344CB8AC3E}">
        <p14:creationId xmlns:p14="http://schemas.microsoft.com/office/powerpoint/2010/main" val="126081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6850" t="-12990" r="4980" b="-159"/>
          <a:stretch/>
        </p:blipFill>
        <p:spPr>
          <a:xfrm>
            <a:off x="-26736" y="-381000"/>
            <a:ext cx="9170736" cy="48542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6736" y="-26736"/>
            <a:ext cx="9170736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14141" y="-26735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ICMA-Master-REV-we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61911" y="4829951"/>
            <a:ext cx="8700940" cy="58353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1C3C6D"/>
                </a:solidFill>
                <a:latin typeface="Helvetica"/>
                <a:cs typeface="Helvetica"/>
              </a:rPr>
              <a:t>Alabama City/County Management Association</a:t>
            </a:r>
          </a:p>
        </p:txBody>
      </p:sp>
      <p:sp>
        <p:nvSpPr>
          <p:cNvPr id="15" name="Subtitle 15"/>
          <p:cNvSpPr>
            <a:spLocks noGrp="1"/>
          </p:cNvSpPr>
          <p:nvPr>
            <p:ph type="subTitle" idx="1"/>
          </p:nvPr>
        </p:nvSpPr>
        <p:spPr>
          <a:xfrm>
            <a:off x="535236" y="5489648"/>
            <a:ext cx="8031061" cy="42661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i="1" dirty="0">
                <a:solidFill>
                  <a:srgbClr val="1C82B8"/>
                </a:solidFill>
                <a:latin typeface="Helvetica"/>
                <a:cs typeface="Helvetica"/>
              </a:rPr>
              <a:t>Summer Conference: Orange Beach, Alabama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50767" y="9905466"/>
            <a:ext cx="8214785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6778" y="5992428"/>
            <a:ext cx="791397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ubtitle 15"/>
          <p:cNvSpPr txBox="1">
            <a:spLocks/>
          </p:cNvSpPr>
          <p:nvPr/>
        </p:nvSpPr>
        <p:spPr>
          <a:xfrm>
            <a:off x="489690" y="6179642"/>
            <a:ext cx="8031061" cy="426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latin typeface="Helvetica Light"/>
                <a:cs typeface="Helvetica Light"/>
              </a:rPr>
              <a:t>ICMA Update | June 2017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78" y="2548008"/>
            <a:ext cx="2249689" cy="2281943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108728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14141" y="-26735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ICMA-Master-REV-we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1722" y="1410231"/>
            <a:ext cx="3359988" cy="558210"/>
          </a:xfrm>
          <a:prstGeom prst="rect">
            <a:avLst/>
          </a:prstGeom>
          <a:solidFill>
            <a:srgbClr val="1C3C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22486" y="1332132"/>
            <a:ext cx="5567478" cy="714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algn="l"/>
            <a:r>
              <a:rPr lang="en-US" sz="3200" dirty="0">
                <a:solidFill>
                  <a:srgbClr val="FFFFFF"/>
                </a:solidFill>
                <a:latin typeface="Helvetica"/>
                <a:cs typeface="Helvetica"/>
              </a:rPr>
              <a:t>  Code of Ethics</a:t>
            </a:r>
          </a:p>
          <a:p>
            <a:pPr algn="l"/>
            <a:endParaRPr lang="en-US" sz="32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885177" y="2172399"/>
            <a:ext cx="7737738" cy="4597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31722" y="1968441"/>
            <a:ext cx="789119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31721" y="2250496"/>
            <a:ext cx="7659803" cy="734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ICMA promotes the highest standards of ethical conduct in the local government management profession</a:t>
            </a:r>
          </a:p>
          <a:p>
            <a:endParaRPr lang="en-US" sz="5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Principles govern the conduct of every member of ICMA</a:t>
            </a:r>
          </a:p>
          <a:p>
            <a:pPr marL="342900" indent="-34290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Promoting an ethical culture is a key leadership responsibility </a:t>
            </a:r>
          </a:p>
          <a:p>
            <a:pPr marL="342900" indent="-34290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ICMA provides advice, education, and training</a:t>
            </a:r>
          </a:p>
          <a:p>
            <a:pPr marL="342900" indent="-34290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The Code is enforced through a peer review process</a:t>
            </a: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927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14141" y="-26735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ICMA-Master-REV-we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1722" y="1466630"/>
            <a:ext cx="6167842" cy="501811"/>
          </a:xfrm>
          <a:prstGeom prst="rect">
            <a:avLst/>
          </a:prstGeom>
          <a:solidFill>
            <a:srgbClr val="1C3C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31723" y="1466630"/>
            <a:ext cx="6082418" cy="501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FFFF"/>
                </a:solidFill>
                <a:latin typeface="Helvetica"/>
                <a:cs typeface="Helvetica"/>
              </a:rPr>
              <a:t>Code of Ethics: Ongoing Review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31722" y="1968441"/>
            <a:ext cx="789119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478971" y="2228798"/>
            <a:ext cx="7639793" cy="3921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>
                <a:latin typeface="Helvetica"/>
                <a:cs typeface="Helvetica"/>
              </a:rPr>
              <a:t>Tenet 3 revisions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Helvetica"/>
                <a:cs typeface="Helvetica"/>
              </a:rPr>
              <a:t>1,358 members provided feedback in November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Helvetica"/>
                <a:cs typeface="Helvetica"/>
              </a:rPr>
              <a:t>ICMA Committee on Professional Conduct reviewing comments to finalize recommendations this Spring</a:t>
            </a:r>
          </a:p>
        </p:txBody>
      </p:sp>
    </p:spTree>
    <p:extLst>
      <p:ext uri="{BB962C8B-B14F-4D97-AF65-F5344CB8AC3E}">
        <p14:creationId xmlns:p14="http://schemas.microsoft.com/office/powerpoint/2010/main" val="868842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14141" y="-26735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ICMA-Master-REV-we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1722" y="1466630"/>
            <a:ext cx="4736205" cy="501811"/>
          </a:xfrm>
          <a:prstGeom prst="rect">
            <a:avLst/>
          </a:prstGeom>
          <a:solidFill>
            <a:srgbClr val="1C3C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31723" y="1466630"/>
            <a:ext cx="6082418" cy="501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FFFF"/>
                </a:solidFill>
                <a:latin typeface="Helvetica"/>
                <a:cs typeface="Helvetica"/>
              </a:rPr>
              <a:t>Code of Ethics: Tenet 4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31722" y="1968441"/>
            <a:ext cx="789119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478971" y="2228798"/>
            <a:ext cx="7639793" cy="3921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</a:pPr>
            <a:r>
              <a:rPr lang="en-US" dirty="0">
                <a:latin typeface="Helvetica"/>
                <a:cs typeface="Helvetica"/>
              </a:rPr>
              <a:t>Feedback provided at all Regional Summits this spring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Helvetica"/>
                <a:cs typeface="Helvetica"/>
              </a:rPr>
              <a:t>How does local government serve the best interests of all the people all the time?</a:t>
            </a:r>
          </a:p>
          <a:p>
            <a:pPr lvl="1">
              <a:buClr>
                <a:schemeClr val="accent1"/>
              </a:buClr>
            </a:pPr>
            <a:r>
              <a:rPr lang="en-US" dirty="0">
                <a:latin typeface="Helvetica"/>
                <a:cs typeface="Helvetica"/>
              </a:rPr>
              <a:t>Should we retain a guideline on length of tenure?  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49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0985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14141" y="-36945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ICMA-Master-REV-we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329" y="321094"/>
            <a:ext cx="1533421" cy="4972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767" y="4464722"/>
            <a:ext cx="8039983" cy="2218572"/>
          </a:xfrm>
          <a:prstGeom prst="rect">
            <a:avLst/>
          </a:prstGeom>
          <a:solidFill>
            <a:srgbClr val="28427C">
              <a:alpha val="90000"/>
            </a:srgbClr>
          </a:solidFill>
          <a:ln>
            <a:solidFill>
              <a:srgbClr val="1C82B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Get on the Path to </a:t>
            </a:r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LIFELONG LEARNING 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5780" y="4144035"/>
            <a:ext cx="7609955" cy="641375"/>
          </a:xfrm>
          <a:prstGeom prst="rect">
            <a:avLst/>
          </a:prstGeom>
          <a:solidFill>
            <a:srgbClr val="1C82B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0036" y="4240166"/>
            <a:ext cx="7541441" cy="449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Leadership &amp; 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1354227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14141" y="-26735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ICMA-Master-REV-we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1722" y="1466630"/>
            <a:ext cx="6167842" cy="501811"/>
          </a:xfrm>
          <a:prstGeom prst="rect">
            <a:avLst/>
          </a:prstGeom>
          <a:solidFill>
            <a:srgbClr val="1C3C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31723" y="1466630"/>
            <a:ext cx="6082418" cy="501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FFFF"/>
                </a:solidFill>
                <a:latin typeface="Helvetica"/>
                <a:cs typeface="Helvetica"/>
              </a:rPr>
              <a:t>Learning for Every Career Stage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31722" y="1968441"/>
            <a:ext cx="789119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885177" y="2228798"/>
            <a:ext cx="7870516" cy="3921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1C82B8"/>
              </a:buClr>
            </a:pPr>
            <a:r>
              <a:rPr lang="en-US" dirty="0">
                <a:latin typeface="Helvetica"/>
                <a:cs typeface="Helvetica"/>
              </a:rPr>
              <a:t>Voluntary credentialing program</a:t>
            </a:r>
          </a:p>
          <a:p>
            <a:pPr marL="457200" indent="-457200">
              <a:buClr>
                <a:srgbClr val="1C82B8"/>
              </a:buClr>
            </a:pPr>
            <a:r>
              <a:rPr lang="en-US" dirty="0">
                <a:latin typeface="Helvetica"/>
                <a:cs typeface="Helvetica"/>
              </a:rPr>
              <a:t>Leadership and management training through ICMA University</a:t>
            </a:r>
          </a:p>
          <a:p>
            <a:pPr marL="457200" indent="-457200">
              <a:buClr>
                <a:srgbClr val="1C82B8"/>
              </a:buClr>
            </a:pPr>
            <a:r>
              <a:rPr lang="en-US" dirty="0">
                <a:latin typeface="Helvetica"/>
                <a:cs typeface="Helvetica"/>
              </a:rPr>
              <a:t>Annual Conference attracting 3,000+ local government professionals</a:t>
            </a:r>
          </a:p>
          <a:p>
            <a:pPr marL="457200" indent="-457200">
              <a:buClr>
                <a:srgbClr val="1C82B8"/>
              </a:buClr>
            </a:pPr>
            <a:r>
              <a:rPr lang="en-US" dirty="0">
                <a:latin typeface="Helvetica"/>
                <a:cs typeface="Helvetica"/>
              </a:rPr>
              <a:t>Online learning, “Live” and “On Demand”</a:t>
            </a:r>
          </a:p>
        </p:txBody>
      </p:sp>
    </p:spTree>
    <p:extLst>
      <p:ext uri="{BB962C8B-B14F-4D97-AF65-F5344CB8AC3E}">
        <p14:creationId xmlns:p14="http://schemas.microsoft.com/office/powerpoint/2010/main" val="2749880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14141" y="-26735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ICMA-Master-REV-we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1722" y="1466630"/>
            <a:ext cx="6778031" cy="501811"/>
          </a:xfrm>
          <a:prstGeom prst="rect">
            <a:avLst/>
          </a:prstGeom>
          <a:solidFill>
            <a:srgbClr val="1C3C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64204" y="1466630"/>
            <a:ext cx="6828817" cy="501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FFFF"/>
                </a:solidFill>
                <a:latin typeface="Helvetica"/>
                <a:cs typeface="Helvetica"/>
              </a:rPr>
              <a:t>  Take Your Career to the Next Level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31722" y="1968441"/>
            <a:ext cx="789119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731722" y="2054092"/>
            <a:ext cx="8023971" cy="4628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C82B8"/>
              </a:buClr>
              <a:buNone/>
            </a:pPr>
            <a:r>
              <a:rPr lang="en-US" dirty="0">
                <a:latin typeface="Helvetica"/>
                <a:cs typeface="Helvetica"/>
              </a:rPr>
              <a:t>Online Certificate Programs</a:t>
            </a:r>
          </a:p>
          <a:p>
            <a:pPr marL="0" indent="0">
              <a:buClr>
                <a:srgbClr val="1C82B8"/>
              </a:buClr>
              <a:buNone/>
            </a:pP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650" y="2834718"/>
            <a:ext cx="5086887" cy="1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944" y="4557973"/>
            <a:ext cx="6108971" cy="1386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EF1536-7F5B-4E98-9682-273B3619C972}"/>
              </a:ext>
            </a:extLst>
          </p:cNvPr>
          <p:cNvSpPr txBox="1"/>
          <p:nvPr/>
        </p:nvSpPr>
        <p:spPr>
          <a:xfrm>
            <a:off x="1411357" y="6102626"/>
            <a:ext cx="6559826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Look for announcements on Local Government 301</a:t>
            </a:r>
          </a:p>
        </p:txBody>
      </p:sp>
    </p:spTree>
    <p:extLst>
      <p:ext uri="{BB962C8B-B14F-4D97-AF65-F5344CB8AC3E}">
        <p14:creationId xmlns:p14="http://schemas.microsoft.com/office/powerpoint/2010/main" val="4084879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39F6-0231-4197-BCCE-485B551F0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7921487" cy="908119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Great Southeast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C1E01-F304-4D6C-8A5B-09A54253E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3243"/>
            <a:ext cx="8229600" cy="5297557"/>
          </a:xfrm>
        </p:spPr>
        <p:txBody>
          <a:bodyPr>
            <a:normAutofit/>
          </a:bodyPr>
          <a:lstStyle/>
          <a:p>
            <a:r>
              <a:rPr lang="en-US" dirty="0"/>
              <a:t>Gatlinburg SE Regional Summit in April was rated outstanding and tied with West Coast as most attended</a:t>
            </a:r>
          </a:p>
          <a:p>
            <a:r>
              <a:rPr lang="en-US" dirty="0"/>
              <a:t>SE leads in almost all metrics of growth and professional development </a:t>
            </a:r>
          </a:p>
          <a:p>
            <a:r>
              <a:rPr lang="en-US" dirty="0"/>
              <a:t>Nominations of new VPs </a:t>
            </a:r>
          </a:p>
          <a:p>
            <a:pPr marL="0" indent="0" algn="ctr">
              <a:buNone/>
            </a:pPr>
            <a:r>
              <a:rPr lang="en-US" dirty="0"/>
              <a:t>Ed Driggers from SC*</a:t>
            </a:r>
          </a:p>
          <a:p>
            <a:pPr marL="0" indent="0" algn="ctr">
              <a:buNone/>
            </a:pPr>
            <a:r>
              <a:rPr lang="en-US" dirty="0"/>
              <a:t>Lane Bailey from VA</a:t>
            </a:r>
          </a:p>
          <a:p>
            <a:pPr marL="0" indent="0">
              <a:buNone/>
            </a:pPr>
            <a:r>
              <a:rPr lang="en-US" dirty="0"/>
              <a:t>*replaces Charles Duggan of ACCMA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671150-0D57-43A0-8DB2-948BB3940013}"/>
              </a:ext>
            </a:extLst>
          </p:cNvPr>
          <p:cNvSpPr/>
          <p:nvPr/>
        </p:nvSpPr>
        <p:spPr>
          <a:xfrm>
            <a:off x="0" y="0"/>
            <a:ext cx="9144000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827866-D364-472E-9D24-F3A482BD8AEF}"/>
              </a:ext>
            </a:extLst>
          </p:cNvPr>
          <p:cNvSpPr/>
          <p:nvPr/>
        </p:nvSpPr>
        <p:spPr>
          <a:xfrm>
            <a:off x="7166113" y="-19878"/>
            <a:ext cx="1749287" cy="999019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ICMA-Master-REV-web.png">
            <a:extLst>
              <a:ext uri="{FF2B5EF4-FFF2-40B4-BE49-F238E27FC236}">
                <a16:creationId xmlns:a16="http://schemas.microsoft.com/office/drawing/2014/main" id="{D1B9F75F-4548-4D9F-A70F-94F4FC8592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045" y="250776"/>
            <a:ext cx="1533421" cy="49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16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F55DB-9BB3-46A1-917F-3015AB4FD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8843" y="274638"/>
            <a:ext cx="7841973" cy="1143000"/>
          </a:xfrm>
        </p:spPr>
        <p:txBody>
          <a:bodyPr/>
          <a:lstStyle/>
          <a:p>
            <a:r>
              <a:rPr lang="en-US" dirty="0"/>
              <a:t>Southeast Regional Summit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2DF02-4106-4126-9184-EED635960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 aside dates of April 25-27, 2018</a:t>
            </a:r>
          </a:p>
          <a:p>
            <a:r>
              <a:rPr lang="en-US" dirty="0"/>
              <a:t>Small networking and professional development opportunity</a:t>
            </a:r>
          </a:p>
          <a:p>
            <a:r>
              <a:rPr lang="en-US" dirty="0"/>
              <a:t>Location TBA – FCCMA has expressed intent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D6DF4D-54ED-4D61-B74C-261E233F2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08" y="4065103"/>
            <a:ext cx="8020092" cy="23655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D83D35-1378-485C-A542-BEEA6CED98BB}"/>
              </a:ext>
            </a:extLst>
          </p:cNvPr>
          <p:cNvSpPr/>
          <p:nvPr/>
        </p:nvSpPr>
        <p:spPr>
          <a:xfrm>
            <a:off x="0" y="0"/>
            <a:ext cx="9144000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F40ACD-A50A-4134-9675-CF37A916EDDC}"/>
              </a:ext>
            </a:extLst>
          </p:cNvPr>
          <p:cNvSpPr/>
          <p:nvPr/>
        </p:nvSpPr>
        <p:spPr>
          <a:xfrm>
            <a:off x="7185991" y="0"/>
            <a:ext cx="1779105" cy="999019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ICMA-Master-REV-web.png">
            <a:extLst>
              <a:ext uri="{FF2B5EF4-FFF2-40B4-BE49-F238E27FC236}">
                <a16:creationId xmlns:a16="http://schemas.microsoft.com/office/drawing/2014/main" id="{5F0D7C51-BEC5-4745-8CF5-E1742EFA46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832" y="282855"/>
            <a:ext cx="1533421" cy="49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68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photos.smugmug.com/ICMA-Annual-Conferences/2017-Conference-San-Antonio-TX/San-Antonio-CVB-photos/i-rKsjF2h/0/9bd050fa/O/Henry-B-Gonzalez-Convention-Center_Tags_River_Convention-Center-VENU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" y="-21204"/>
            <a:ext cx="91186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photos.smugmug.com/ICMA-Annual-Conferences/2017-Conference-San-Antonio-TX/San-Antonio-CVB-photos/i-JnJ2T4X/0/381e0e78/O/river-cruiser-angled_Tags_River_Barge_Dining-RIVERWAL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8" y="1019801"/>
            <a:ext cx="3806648" cy="2505062"/>
          </a:xfrm>
          <a:prstGeom prst="rect">
            <a:avLst/>
          </a:prstGeom>
          <a:noFill/>
          <a:ln w="127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photos.smugmug.com/ICMA-Annual-Conferences/2017-Conference-San-Antonio-TX/San-Antonio-CVB-photos/i-VVZbDS5/0/b8c97e2b/S/A27084A0129_v2-ALAMO-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76" y="2343763"/>
            <a:ext cx="3301101" cy="2170474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478" y="4514237"/>
            <a:ext cx="6790863" cy="2324126"/>
          </a:xfrm>
          <a:prstGeom prst="rect">
            <a:avLst/>
          </a:prstGeom>
          <a:solidFill>
            <a:srgbClr val="28427C">
              <a:alpha val="90000"/>
            </a:srgbClr>
          </a:solidFill>
          <a:ln>
            <a:solidFill>
              <a:srgbClr val="1C82B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1C82B8"/>
              </a:buClr>
            </a:pPr>
            <a:r>
              <a:rPr lang="en-US" sz="2800" dirty="0">
                <a:solidFill>
                  <a:srgbClr val="FFFFFF"/>
                </a:solidFill>
                <a:latin typeface="Helvetica"/>
                <a:cs typeface="Helvetica"/>
              </a:rPr>
              <a:t>San Antonio / Bexar County, Texas </a:t>
            </a:r>
            <a:br>
              <a:rPr lang="en-US" sz="2800" dirty="0">
                <a:solidFill>
                  <a:srgbClr val="FFFFFF"/>
                </a:solidFill>
                <a:latin typeface="Helvetica"/>
                <a:cs typeface="Helvetica"/>
              </a:rPr>
            </a:br>
            <a:r>
              <a:rPr lang="en-US" sz="2800" dirty="0">
                <a:solidFill>
                  <a:srgbClr val="FFFFFF"/>
                </a:solidFill>
                <a:latin typeface="Helvetica"/>
                <a:cs typeface="Helvetica"/>
              </a:rPr>
              <a:t>October 22-25, 2017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4269" y="4155522"/>
            <a:ext cx="5823285" cy="641375"/>
          </a:xfrm>
          <a:prstGeom prst="rect">
            <a:avLst/>
          </a:prstGeom>
          <a:solidFill>
            <a:srgbClr val="1C82B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95057" y="4237030"/>
            <a:ext cx="9161935" cy="449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2017 ICMA Annual Conference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14141" y="0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ICMA-Master-REV-web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805" y="235369"/>
            <a:ext cx="1533421" cy="49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96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14141" y="0"/>
            <a:ext cx="1849386" cy="993066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ICMA-Master-REV-we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330" y="230898"/>
            <a:ext cx="1533421" cy="4972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1723" y="1196454"/>
            <a:ext cx="5716702" cy="501811"/>
          </a:xfrm>
          <a:prstGeom prst="rect">
            <a:avLst/>
          </a:prstGeom>
          <a:solidFill>
            <a:srgbClr val="1C3C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10743" y="1196454"/>
            <a:ext cx="5637682" cy="501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FFFF"/>
                </a:solidFill>
                <a:latin typeface="Helvetica"/>
                <a:cs typeface="Helvetica"/>
              </a:rPr>
              <a:t>Conference Theme &amp; Tracks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31723" y="1698265"/>
            <a:ext cx="789119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665857" y="1700735"/>
            <a:ext cx="7997670" cy="4919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endParaRPr lang="en-US" sz="800" b="1" i="1" dirty="0">
              <a:solidFill>
                <a:srgbClr val="28427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2600" b="1" i="1" dirty="0">
                <a:solidFill>
                  <a:srgbClr val="28427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Building Bridges: Serving Our Whole Community</a:t>
            </a:r>
          </a:p>
          <a:p>
            <a:pPr marL="0" lvl="0" indent="0">
              <a:spcBef>
                <a:spcPts val="0"/>
              </a:spcBef>
              <a:buClr>
                <a:schemeClr val="accent1"/>
              </a:buClr>
              <a:buNone/>
            </a:pPr>
            <a:endParaRPr lang="en-US" sz="8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2400" i="1" dirty="0">
                <a:latin typeface="Helvetica" panose="020B0604020202020204" pitchFamily="34" charset="0"/>
                <a:cs typeface="Helvetica" panose="020B0604020202020204" pitchFamily="34" charset="0"/>
              </a:rPr>
              <a:t>Career Tracks:</a:t>
            </a:r>
          </a:p>
          <a:p>
            <a:pPr marL="0" lvl="0" indent="0">
              <a:spcBef>
                <a:spcPts val="0"/>
              </a:spcBef>
              <a:buClr>
                <a:schemeClr val="accent1"/>
              </a:buClr>
              <a:buNone/>
            </a:pPr>
            <a:endParaRPr lang="en-US" sz="8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Contemporary Local Law Enforcement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Diversity, Inclusivity, and Social Justice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Emerging Technology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Preparing for and Managing 21st Century Threats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The Intersection of Personal and Professional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The National Divide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Assistant and Deputy Managers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Senior Managers/ICMA Credentialed Managers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Small-Communities Managers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County Managers</a:t>
            </a:r>
          </a:p>
        </p:txBody>
      </p:sp>
    </p:spTree>
    <p:extLst>
      <p:ext uri="{BB962C8B-B14F-4D97-AF65-F5344CB8AC3E}">
        <p14:creationId xmlns:p14="http://schemas.microsoft.com/office/powerpoint/2010/main" val="830703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ICMA 19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-3312" r="1803" b="1288"/>
          <a:stretch/>
        </p:blipFill>
        <p:spPr>
          <a:xfrm>
            <a:off x="0" y="-262309"/>
            <a:ext cx="9159875" cy="712030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289512" y="4089374"/>
            <a:ext cx="6790863" cy="2324126"/>
          </a:xfrm>
          <a:prstGeom prst="rect">
            <a:avLst/>
          </a:prstGeom>
          <a:solidFill>
            <a:srgbClr val="28427C">
              <a:alpha val="90000"/>
            </a:srgbClr>
          </a:solidFill>
          <a:ln>
            <a:solidFill>
              <a:srgbClr val="1C82B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435539" y="4603924"/>
            <a:ext cx="6536862" cy="1612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ICMA was founded in 1914 out of the reform movement in the U.S. and has become the premier local government leadership and management organization.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2673626" y="3751718"/>
            <a:ext cx="3627783" cy="662755"/>
          </a:xfrm>
          <a:prstGeom prst="rect">
            <a:avLst/>
          </a:prstGeom>
          <a:solidFill>
            <a:srgbClr val="1C82B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143000" y="338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554357" y="3796501"/>
            <a:ext cx="3834870" cy="565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Empowering Vision</a:t>
            </a:r>
          </a:p>
        </p:txBody>
      </p:sp>
    </p:spTree>
    <p:extLst>
      <p:ext uri="{BB962C8B-B14F-4D97-AF65-F5344CB8AC3E}">
        <p14:creationId xmlns:p14="http://schemas.microsoft.com/office/powerpoint/2010/main" val="2394708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14141" y="-26735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ICMA-Master-REV-we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1723" y="1196454"/>
            <a:ext cx="4430827" cy="501811"/>
          </a:xfrm>
          <a:prstGeom prst="rect">
            <a:avLst/>
          </a:prstGeom>
          <a:solidFill>
            <a:srgbClr val="1C3C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10744" y="1196454"/>
            <a:ext cx="3761256" cy="501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FFFF"/>
                </a:solidFill>
                <a:latin typeface="Helvetica"/>
                <a:cs typeface="Helvetica"/>
              </a:rPr>
              <a:t>Conference FAQs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31723" y="1698265"/>
            <a:ext cx="789119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665857" y="1793170"/>
            <a:ext cx="7639793" cy="4750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chemeClr val="accent1"/>
              </a:buClr>
              <a:buNone/>
            </a:pP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Housing &amp; Registration Opens: </a:t>
            </a:r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12noon EDT on Wednesday, June 28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Hotel reservations can be made online, via fax, or by phone</a:t>
            </a:r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buClr>
                <a:schemeClr val="accent1"/>
              </a:buClr>
              <a:buNone/>
            </a:pP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Registration Fees:</a:t>
            </a:r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Through August 10: Member $690 (online: $665); Nonmember $1,135</a:t>
            </a:r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Through September 21: Member $755 (online: $730); Nonmember $1,195</a:t>
            </a:r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After September 21: Member $810 (online: $785); Nonmember $1,245</a:t>
            </a:r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042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14141" y="-26735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ICMA-Master-REV-we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71500" y="1196454"/>
            <a:ext cx="7077075" cy="501811"/>
          </a:xfrm>
          <a:prstGeom prst="rect">
            <a:avLst/>
          </a:prstGeom>
          <a:solidFill>
            <a:srgbClr val="1C3C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10743" y="1196454"/>
            <a:ext cx="6628281" cy="501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FFFF"/>
                </a:solidFill>
                <a:latin typeface="Helvetica"/>
                <a:cs typeface="Helvetica"/>
              </a:rPr>
              <a:t>Keynotes &amp; Featured Speakers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71500" y="1698265"/>
            <a:ext cx="8051416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447675" y="1793170"/>
            <a:ext cx="7857975" cy="4750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None/>
            </a:pPr>
            <a:r>
              <a:rPr lang="en-US" sz="2000" b="1" i="1" dirty="0">
                <a:solidFill>
                  <a:srgbClr val="28427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Sunday, October 22:</a:t>
            </a:r>
          </a:p>
          <a:p>
            <a:pPr marL="0" lvl="0" indent="0">
              <a:buClr>
                <a:schemeClr val="accent1"/>
              </a:buClr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Opening Session, 3-5pm; </a:t>
            </a:r>
          </a:p>
          <a:p>
            <a:pPr marL="0" lvl="0" indent="0">
              <a:buClr>
                <a:schemeClr val="accent1"/>
              </a:buClr>
              <a:buNone/>
            </a:pPr>
            <a:r>
              <a:rPr lang="en-US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Rabia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Siddique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: Courage Under Fire</a:t>
            </a:r>
          </a:p>
          <a:p>
            <a:pPr marL="0" lvl="0" indent="0">
              <a:buClr>
                <a:schemeClr val="accent1"/>
              </a:buClr>
              <a:buNone/>
            </a:pPr>
            <a:endParaRPr lang="en-US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2000" b="1" i="1" dirty="0">
              <a:solidFill>
                <a:srgbClr val="28427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sz="2000" b="1" i="1" dirty="0">
                <a:solidFill>
                  <a:srgbClr val="28427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Monday, October 23:</a:t>
            </a:r>
          </a:p>
          <a:p>
            <a:pPr marL="0" lvl="0" indent="0">
              <a:buClr>
                <a:schemeClr val="accent1"/>
              </a:buClr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			Keynote 8:30-9:30am - 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Richard Florida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: The New 				Urban Crisis</a:t>
            </a:r>
          </a:p>
          <a:p>
            <a:pPr marL="0" lvl="0" indent="0">
              <a:buClr>
                <a:schemeClr val="accent1"/>
              </a:buClr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			Featured Speaker 12:45-2:00pm – 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Stephanie Meeks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: 			The Past &amp; Future City</a:t>
            </a:r>
          </a:p>
          <a:p>
            <a:pPr marL="0" lvl="0" indent="0">
              <a:buClr>
                <a:schemeClr val="accent1"/>
              </a:buClr>
              <a:buNone/>
            </a:pPr>
            <a:endParaRPr lang="en-US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950" y="1901653"/>
            <a:ext cx="1400865" cy="1400865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5" y="3877909"/>
            <a:ext cx="1343025" cy="1400175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815" y="4876800"/>
            <a:ext cx="1314450" cy="146685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50989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14141" y="-26735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ICMA-Master-REV-we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1723" y="1196454"/>
            <a:ext cx="6916852" cy="501811"/>
          </a:xfrm>
          <a:prstGeom prst="rect">
            <a:avLst/>
          </a:prstGeom>
          <a:solidFill>
            <a:srgbClr val="1C3C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10743" y="1196454"/>
            <a:ext cx="6628281" cy="501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FFFF"/>
                </a:solidFill>
                <a:latin typeface="Helvetica"/>
                <a:cs typeface="Helvetica"/>
              </a:rPr>
              <a:t>Keynotes &amp; Featured Speakers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31723" y="1698265"/>
            <a:ext cx="789119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665857" y="1793170"/>
            <a:ext cx="7639793" cy="4750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chemeClr val="accent1"/>
              </a:buClr>
              <a:buNone/>
            </a:pPr>
            <a:r>
              <a:rPr lang="en-US" sz="2000" b="1" i="1" dirty="0">
                <a:solidFill>
                  <a:srgbClr val="28427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Tuesday, October 24: </a:t>
            </a:r>
          </a:p>
          <a:p>
            <a:pPr marL="0" lvl="0" indent="0">
              <a:buClr>
                <a:schemeClr val="accent1"/>
              </a:buClr>
              <a:buNone/>
            </a:pPr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				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Keynote 8:30-9:30am – </a:t>
            </a:r>
          </a:p>
          <a:p>
            <a:pPr marL="0" lvl="0" indent="0">
              <a:buClr>
                <a:schemeClr val="accent1"/>
              </a:buClr>
              <a:buNone/>
            </a:pP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				Anna Maria Chavez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: True Moral Leadership</a:t>
            </a:r>
          </a:p>
          <a:p>
            <a:pPr marL="0" lvl="0" indent="0">
              <a:buClr>
                <a:schemeClr val="accent1"/>
              </a:buClr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buClr>
                <a:schemeClr val="accent1"/>
              </a:buClr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buClr>
                <a:schemeClr val="accent1"/>
              </a:buClr>
              <a:buNone/>
            </a:pPr>
            <a:endParaRPr lang="en-US" sz="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buClr>
                <a:schemeClr val="accent1"/>
              </a:buClr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Featured Speaker 2-3:10pm – </a:t>
            </a:r>
          </a:p>
          <a:p>
            <a:pPr marL="0" lvl="0" indent="0">
              <a:buClr>
                <a:schemeClr val="accent1"/>
              </a:buClr>
              <a:buNone/>
            </a:pP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Bruce Katz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: The New Localism – How Cities</a:t>
            </a:r>
          </a:p>
          <a:p>
            <a:pPr marL="0" lvl="0" indent="0">
              <a:buClr>
                <a:schemeClr val="accent1"/>
              </a:buClr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			  Triumph in the Age of Populism  </a:t>
            </a:r>
          </a:p>
          <a:p>
            <a:pPr marL="0" lvl="0" indent="0">
              <a:buClr>
                <a:schemeClr val="accent1"/>
              </a:buClr>
              <a:buNone/>
            </a:pPr>
            <a:endParaRPr lang="en-US" sz="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sz="2000" b="1" i="1" dirty="0">
                <a:solidFill>
                  <a:srgbClr val="28427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Wednesday, October 25:</a:t>
            </a:r>
          </a:p>
          <a:p>
            <a:pPr marL="0" lvl="0" indent="0">
              <a:buClr>
                <a:schemeClr val="accent1"/>
              </a:buClr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Closing Session, 8:30-10:30am –</a:t>
            </a:r>
          </a:p>
          <a:p>
            <a:pPr marL="0" lvl="0" indent="0">
              <a:buClr>
                <a:schemeClr val="accent1"/>
              </a:buClr>
              <a:buNone/>
            </a:pP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Simon Bailey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: Leading Amidst Uncertainty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568" y="2196897"/>
            <a:ext cx="1476375" cy="148590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499" y="3186112"/>
            <a:ext cx="1533525" cy="1533525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499" y="4899642"/>
            <a:ext cx="1533525" cy="1572596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031491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14141" y="-26735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ICMA-Master-REV-we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1723" y="1196454"/>
            <a:ext cx="4430827" cy="501811"/>
          </a:xfrm>
          <a:prstGeom prst="rect">
            <a:avLst/>
          </a:prstGeom>
          <a:solidFill>
            <a:srgbClr val="1C3C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10744" y="1196454"/>
            <a:ext cx="3761256" cy="501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FFFF"/>
                </a:solidFill>
                <a:latin typeface="Helvetica"/>
                <a:cs typeface="Helvetica"/>
              </a:rPr>
              <a:t>Conference FAQs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31723" y="1698265"/>
            <a:ext cx="789119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665857" y="1793170"/>
            <a:ext cx="7639793" cy="4750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chemeClr val="accent1"/>
              </a:buClr>
              <a:buNone/>
            </a:pPr>
            <a:endParaRPr lang="en-US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>
              <a:buClr>
                <a:schemeClr val="accent1"/>
              </a:buClr>
              <a:buNone/>
            </a:pPr>
            <a:endParaRPr lang="en-US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ctr">
              <a:buClr>
                <a:schemeClr val="accent1"/>
              </a:buClr>
              <a:buNone/>
            </a:pPr>
            <a:r>
              <a:rPr lang="en-US" sz="3400" dirty="0">
                <a:latin typeface="Helvetica" panose="020B0604020202020204" pitchFamily="34" charset="0"/>
                <a:cs typeface="Helvetica" panose="020B0604020202020204" pitchFamily="34" charset="0"/>
              </a:rPr>
              <a:t>Everything you need to know:</a:t>
            </a:r>
          </a:p>
          <a:p>
            <a:pPr marL="0" lvl="0" indent="0">
              <a:buClr>
                <a:schemeClr val="accent1"/>
              </a:buClr>
              <a:buNone/>
            </a:pPr>
            <a:endParaRPr lang="en-US" sz="105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ctr">
              <a:buClr>
                <a:schemeClr val="accent1"/>
              </a:buClr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http://icma.org/conference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lvl="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07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3C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spcCol="0"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400" b="1" dirty="0"/>
              <a:t>JOIN US IN SAN ANTONIO / BEXAR COUNTY – OCTOBER 22-25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03" y="804235"/>
            <a:ext cx="7804049" cy="22517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586130"/>
            <a:ext cx="9144000" cy="271869"/>
          </a:xfrm>
          <a:prstGeom prst="rect">
            <a:avLst/>
          </a:prstGeom>
          <a:solidFill>
            <a:srgbClr val="1C82B8"/>
          </a:solidFill>
          <a:ln>
            <a:solidFill>
              <a:srgbClr val="1C82B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962" y="3191464"/>
            <a:ext cx="21240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25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graphic_01.pn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2"/>
          <a:stretch/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t="40244" r="-811"/>
          <a:stretch/>
        </p:blipFill>
        <p:spPr>
          <a:xfrm flipH="1">
            <a:off x="2298700" y="257619"/>
            <a:ext cx="6849464" cy="4215602"/>
          </a:xfrm>
        </p:spPr>
      </p:pic>
      <p:pic>
        <p:nvPicPr>
          <p:cNvPr id="19" name="Picture Placeholder 18" descr="ICMA-logo-flag.pn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"/>
          <a:stretch/>
        </p:blipFill>
        <p:spPr>
          <a:xfrm>
            <a:off x="6813550" y="0"/>
            <a:ext cx="1849438" cy="1109133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4851400"/>
            <a:ext cx="8401050" cy="355600"/>
          </a:xfrm>
        </p:spPr>
        <p:txBody>
          <a:bodyPr/>
          <a:lstStyle/>
          <a:p>
            <a:r>
              <a:rPr lang="en-US" sz="3600" dirty="0"/>
              <a:t>ICMA Voluntary Credentialing Program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95630" y="5570098"/>
            <a:ext cx="7913688" cy="412365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A Personal Commitment to Professional Development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1059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7100" y="2552700"/>
            <a:ext cx="7378767" cy="3928110"/>
          </a:xfrm>
        </p:spPr>
        <p:txBody>
          <a:bodyPr/>
          <a:lstStyle/>
          <a:p>
            <a:r>
              <a:rPr lang="en-US" dirty="0"/>
              <a:t>Focuses members on life long professional learning</a:t>
            </a:r>
          </a:p>
          <a:p>
            <a:r>
              <a:rPr lang="en-US" dirty="0"/>
              <a:t>Promotes unique expertise that managers bring to the profession and demonstrates professionalism</a:t>
            </a:r>
          </a:p>
          <a:p>
            <a:r>
              <a:rPr lang="en-US" dirty="0"/>
              <a:t>Demonstrates commitment to professional development and high standards of integrity</a:t>
            </a:r>
          </a:p>
          <a:p>
            <a:r>
              <a:rPr lang="en-US" dirty="0"/>
              <a:t>Adds value to communities and organizations served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ICMA Voluntary Credentialing Program</a:t>
            </a:r>
          </a:p>
        </p:txBody>
      </p:sp>
    </p:spTree>
    <p:extLst>
      <p:ext uri="{BB962C8B-B14F-4D97-AF65-F5344CB8AC3E}">
        <p14:creationId xmlns:p14="http://schemas.microsoft.com/office/powerpoint/2010/main" val="1003482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7016" y="1868556"/>
            <a:ext cx="7818783" cy="277743"/>
          </a:xfrm>
        </p:spPr>
        <p:txBody>
          <a:bodyPr/>
          <a:lstStyle/>
          <a:p>
            <a:r>
              <a:rPr lang="en-US" sz="2400" dirty="0"/>
              <a:t>Gives you preferred registration for the ICMA Gettysburg, Williamsburg and SEI Leadership Institutes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26" name="Picture 2" descr="Image result for gettysbur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525" y="1868556"/>
            <a:ext cx="4440744" cy="248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illiamsbu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68557"/>
            <a:ext cx="4462669" cy="374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icma sei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Image result for sei ic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722" y="4355373"/>
            <a:ext cx="20383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534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icma sei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Image result for icma se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363"/>
            <a:ext cx="8438322" cy="414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pbs.twimg.com/media/CfOfQHzUEAAQy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96140"/>
            <a:ext cx="4462668" cy="249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705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ICMA Executive Board adopted policy outline of program at July 2001 meeting</a:t>
            </a:r>
          </a:p>
          <a:p>
            <a:r>
              <a:rPr lang="en-US" dirty="0"/>
              <a:t>First credentials were granted by the Executive Board at May 2002 meeting</a:t>
            </a:r>
          </a:p>
          <a:p>
            <a:r>
              <a:rPr lang="en-US" dirty="0"/>
              <a:t>The program has grown from an initial group of 75 to over 1,400 ICMA Credentialed Managers and Candidates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9554" y="1422400"/>
            <a:ext cx="7925816" cy="723900"/>
          </a:xfrm>
        </p:spPr>
        <p:txBody>
          <a:bodyPr/>
          <a:lstStyle/>
          <a:p>
            <a:r>
              <a:rPr lang="en-US" sz="3600" dirty="0"/>
              <a:t>Credentialing Program Background</a:t>
            </a:r>
          </a:p>
        </p:txBody>
      </p:sp>
    </p:spTree>
    <p:extLst>
      <p:ext uri="{BB962C8B-B14F-4D97-AF65-F5344CB8AC3E}">
        <p14:creationId xmlns:p14="http://schemas.microsoft.com/office/powerpoint/2010/main" val="398315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71366" y="131661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ICMA-Master-REV-w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94" y="230898"/>
            <a:ext cx="1811558" cy="587463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90144" y="406589"/>
            <a:ext cx="5449824" cy="10600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FFFF"/>
                </a:solidFill>
                <a:latin typeface="Helvetica"/>
                <a:cs typeface="Helvetica"/>
              </a:rPr>
              <a:t>A Legacy of Legendary Professionals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5303520" y="5035999"/>
            <a:ext cx="3217232" cy="18220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1C82B8"/>
              </a:buClr>
            </a:pPr>
            <a:r>
              <a:rPr lang="en-US" sz="2400" dirty="0">
                <a:latin typeface="Helvetica"/>
                <a:cs typeface="Helvetica"/>
              </a:rPr>
              <a:t>LP Cookingham helped to stop the corruption in Kansas City when it was under the influence of the Pendergast political machine 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90144" y="1500049"/>
            <a:ext cx="7936992" cy="72719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l p Cookingh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1738926"/>
            <a:ext cx="3689278" cy="312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endergast mach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6" y="2200823"/>
            <a:ext cx="4307345" cy="39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274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ICMA Full Member</a:t>
            </a:r>
          </a:p>
          <a:p>
            <a:r>
              <a:rPr lang="en-US" altLang="en-US" dirty="0"/>
              <a:t>Meet education and experience criteria</a:t>
            </a:r>
          </a:p>
          <a:p>
            <a:r>
              <a:rPr lang="en-US" altLang="en-US" dirty="0"/>
              <a:t>Have Applied Knowledge Assessment results that are less than 3 years old</a:t>
            </a:r>
          </a:p>
          <a:p>
            <a:r>
              <a:rPr lang="en-US" altLang="en-US" dirty="0"/>
              <a:t>Committed to professional development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9554" y="1422400"/>
            <a:ext cx="7925816" cy="723900"/>
          </a:xfrm>
        </p:spPr>
        <p:txBody>
          <a:bodyPr/>
          <a:lstStyle/>
          <a:p>
            <a:r>
              <a:rPr lang="en-US" sz="3600" dirty="0"/>
              <a:t>Credentialing Eligibility Requirements</a:t>
            </a:r>
          </a:p>
        </p:txBody>
      </p:sp>
    </p:spTree>
    <p:extLst>
      <p:ext uri="{BB962C8B-B14F-4D97-AF65-F5344CB8AC3E}">
        <p14:creationId xmlns:p14="http://schemas.microsoft.com/office/powerpoint/2010/main" val="21936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2940" y="2446020"/>
            <a:ext cx="8023860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200" dirty="0"/>
              <a:t>MPA and 7 years of local government executive or deputy/assistant experience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Other Masters and 8 years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Baccalaureate and 9 years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Less than Baccalaureate and 15 years (CAO experience only)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Local government department head experience receives half credit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CEO experience from other sectors </a:t>
            </a:r>
            <a:r>
              <a:rPr lang="en-US" altLang="en-US" sz="2200" i="1" dirty="0"/>
              <a:t>may</a:t>
            </a:r>
            <a:r>
              <a:rPr lang="en-US" altLang="en-US" sz="2200" dirty="0"/>
              <a:t> receive half credit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9554" y="1211580"/>
            <a:ext cx="7937246" cy="1097280"/>
          </a:xfrm>
        </p:spPr>
        <p:txBody>
          <a:bodyPr/>
          <a:lstStyle/>
          <a:p>
            <a:r>
              <a:rPr lang="en-US" sz="4000" dirty="0"/>
              <a:t>Credentialed Manager Education &amp; Experience Requirement</a:t>
            </a:r>
          </a:p>
        </p:txBody>
      </p:sp>
    </p:spTree>
    <p:extLst>
      <p:ext uri="{BB962C8B-B14F-4D97-AF65-F5344CB8AC3E}">
        <p14:creationId xmlns:p14="http://schemas.microsoft.com/office/powerpoint/2010/main" val="2922283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2950" y="2552700"/>
            <a:ext cx="7909560" cy="4156710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n-US" altLang="en-US" sz="2200" dirty="0"/>
              <a:t>MPA and 5 years of local government executive or deputy/assistant experience</a:t>
            </a:r>
          </a:p>
          <a:p>
            <a:pPr lvl="0">
              <a:lnSpc>
                <a:spcPct val="90000"/>
              </a:lnSpc>
            </a:pPr>
            <a:r>
              <a:rPr lang="en-US" altLang="en-US" sz="2200" dirty="0"/>
              <a:t>Other Masters and 6 years</a:t>
            </a:r>
          </a:p>
          <a:p>
            <a:pPr lvl="0">
              <a:lnSpc>
                <a:spcPct val="90000"/>
              </a:lnSpc>
            </a:pPr>
            <a:r>
              <a:rPr lang="en-US" altLang="en-US" sz="2200" dirty="0"/>
              <a:t>Baccalaureate and 7 years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Less than baccalaureate and 13 years </a:t>
            </a:r>
            <a:r>
              <a:rPr lang="en-US" altLang="en-US" sz="2200" dirty="0"/>
              <a:t>(CAO experience only)</a:t>
            </a:r>
          </a:p>
          <a:p>
            <a:pPr lvl="0">
              <a:lnSpc>
                <a:spcPct val="90000"/>
              </a:lnSpc>
            </a:pPr>
            <a:r>
              <a:rPr lang="en-US" altLang="en-US" sz="2200" dirty="0"/>
              <a:t>Local government department head experience receives half credit</a:t>
            </a:r>
          </a:p>
          <a:p>
            <a:pPr lvl="0">
              <a:lnSpc>
                <a:spcPct val="90000"/>
              </a:lnSpc>
            </a:pPr>
            <a:r>
              <a:rPr lang="en-US" altLang="en-US" sz="2200" dirty="0"/>
              <a:t>CEO experience from other sectors </a:t>
            </a:r>
            <a:r>
              <a:rPr lang="en-US" altLang="en-US" sz="2200" i="1" dirty="0"/>
              <a:t>may</a:t>
            </a:r>
            <a:r>
              <a:rPr lang="en-US" altLang="en-US" sz="2200" dirty="0"/>
              <a:t> receive half credit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2950" y="1097280"/>
            <a:ext cx="7909560" cy="1049020"/>
          </a:xfrm>
        </p:spPr>
        <p:txBody>
          <a:bodyPr/>
          <a:lstStyle/>
          <a:p>
            <a:r>
              <a:rPr lang="en-US" sz="4000" dirty="0"/>
              <a:t>Credentialed Manager Candidate Education &amp; Experience Requires.</a:t>
            </a:r>
          </a:p>
        </p:txBody>
      </p:sp>
    </p:spTree>
    <p:extLst>
      <p:ext uri="{BB962C8B-B14F-4D97-AF65-F5344CB8AC3E}">
        <p14:creationId xmlns:p14="http://schemas.microsoft.com/office/powerpoint/2010/main" val="1579885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professional role must include </a:t>
            </a:r>
            <a:r>
              <a:rPr lang="en-US" altLang="en-US" b="1" i="1" dirty="0"/>
              <a:t>all</a:t>
            </a:r>
            <a:r>
              <a:rPr lang="en-US" altLang="en-US" dirty="0"/>
              <a:t> of the following </a:t>
            </a:r>
            <a:r>
              <a:rPr lang="en-US" altLang="en-US" b="1" i="1" dirty="0"/>
              <a:t>executive</a:t>
            </a:r>
            <a:r>
              <a:rPr lang="en-US" altLang="en-US" dirty="0"/>
              <a:t> level responsibilities in local government: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</a:rPr>
              <a:t>Staff management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</a:rPr>
              <a:t>Financial management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</a:rPr>
              <a:t>Policy facilitation and implementation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</a:rPr>
              <a:t>Service delivery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/>
              <a:t>Executive Experience Definition</a:t>
            </a:r>
          </a:p>
        </p:txBody>
      </p:sp>
    </p:spTree>
    <p:extLst>
      <p:ext uri="{BB962C8B-B14F-4D97-AF65-F5344CB8AC3E}">
        <p14:creationId xmlns:p14="http://schemas.microsoft.com/office/powerpoint/2010/main" val="28419344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Self-assessment of knowledge; 116 questions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Takes 1.5 to 2 hours to complete online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You can save and return later as needed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Confidential, topical scoring is provided immediately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9554" y="1422400"/>
            <a:ext cx="8028686" cy="723900"/>
          </a:xfrm>
        </p:spPr>
        <p:txBody>
          <a:bodyPr/>
          <a:lstStyle/>
          <a:p>
            <a:r>
              <a:rPr lang="en-US" sz="4400" dirty="0"/>
              <a:t>Applied Knowledge Assessment</a:t>
            </a:r>
          </a:p>
        </p:txBody>
      </p:sp>
    </p:spTree>
    <p:extLst>
      <p:ext uri="{BB962C8B-B14F-4D97-AF65-F5344CB8AC3E}">
        <p14:creationId xmlns:p14="http://schemas.microsoft.com/office/powerpoint/2010/main" val="26750327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7100" y="2461260"/>
            <a:ext cx="7378767" cy="417957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Complete AKA and receive results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Submit application (which includes professional development plan based on AKA results) 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CA Board reviews after application deadline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Recommended names are listed in newsletter for member review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Approval is granted by executive board 3 months after application deadline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ICMA offers lapel pin, certificate and sample press release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9554" y="1422400"/>
            <a:ext cx="7925816" cy="723900"/>
          </a:xfrm>
        </p:spPr>
        <p:txBody>
          <a:bodyPr/>
          <a:lstStyle/>
          <a:p>
            <a:r>
              <a:rPr lang="en-US" sz="4000" dirty="0"/>
              <a:t>Credentialing 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36116551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The easiest way to apply is online:</a:t>
            </a:r>
          </a:p>
          <a:p>
            <a:r>
              <a:rPr lang="en-US" altLang="en-US" dirty="0"/>
              <a:t>Sign in at icma.org and click on My Account</a:t>
            </a:r>
            <a:endParaRPr lang="en-US" altLang="en-US" i="1" dirty="0"/>
          </a:p>
          <a:p>
            <a:r>
              <a:rPr lang="en-US" altLang="en-US" dirty="0"/>
              <a:t>Select Credentialing Apply/Renew from the Credentialing dropdown menu</a:t>
            </a:r>
          </a:p>
          <a:p>
            <a:r>
              <a:rPr lang="en-US" altLang="en-US" dirty="0"/>
              <a:t>Click on Apply</a:t>
            </a:r>
          </a:p>
          <a:p>
            <a:r>
              <a:rPr lang="en-US" altLang="en-US" dirty="0"/>
              <a:t>2017 deadlines are January 3, April 3, July 3, and October 2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9554" y="1422400"/>
            <a:ext cx="7891526" cy="723900"/>
          </a:xfrm>
        </p:spPr>
        <p:txBody>
          <a:bodyPr/>
          <a:lstStyle/>
          <a:p>
            <a:r>
              <a:rPr lang="en-US" sz="4000" dirty="0"/>
              <a:t>How Do I Apply for the Credential?</a:t>
            </a:r>
          </a:p>
        </p:txBody>
      </p:sp>
    </p:spTree>
    <p:extLst>
      <p:ext uri="{BB962C8B-B14F-4D97-AF65-F5344CB8AC3E}">
        <p14:creationId xmlns:p14="http://schemas.microsoft.com/office/powerpoint/2010/main" val="16588498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$50 for online application</a:t>
            </a:r>
          </a:p>
          <a:p>
            <a:r>
              <a:rPr lang="en-US" altLang="en-US" dirty="0"/>
              <a:t>The Applied Knowledge Assessment is $75 and can be ordered at </a:t>
            </a:r>
            <a:r>
              <a:rPr lang="en-US" altLang="en-US" i="1" dirty="0"/>
              <a:t>webassessor.com/aka </a:t>
            </a:r>
            <a:r>
              <a:rPr lang="en-US" altLang="en-US" dirty="0"/>
              <a:t>(you can also access this link through the Credentialing section of </a:t>
            </a:r>
            <a:r>
              <a:rPr lang="en-US" altLang="en-US" i="1" dirty="0"/>
              <a:t>icma.org)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is the Cost?</a:t>
            </a:r>
          </a:p>
        </p:txBody>
      </p:sp>
    </p:spTree>
    <p:extLst>
      <p:ext uri="{BB962C8B-B14F-4D97-AF65-F5344CB8AC3E}">
        <p14:creationId xmlns:p14="http://schemas.microsoft.com/office/powerpoint/2010/main" val="22136891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Includes: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</a:rPr>
              <a:t>Learning goal(s)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</a:rPr>
              <a:t>Potential Activities</a:t>
            </a:r>
          </a:p>
          <a:p>
            <a:r>
              <a:rPr lang="en-US" altLang="en-US" dirty="0"/>
              <a:t>Ensures conscious intent and focus</a:t>
            </a:r>
          </a:p>
          <a:p>
            <a:r>
              <a:rPr lang="en-US" altLang="en-US" dirty="0"/>
              <a:t>Visit Credentialing Resources section of </a:t>
            </a:r>
            <a:r>
              <a:rPr lang="en-US" altLang="en-US" i="1" dirty="0"/>
              <a:t>icma.org</a:t>
            </a:r>
            <a:r>
              <a:rPr lang="en-US" altLang="en-US" dirty="0"/>
              <a:t> for sample plans, recommended reading, etc.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9554" y="1422400"/>
            <a:ext cx="7868666" cy="723900"/>
          </a:xfrm>
        </p:spPr>
        <p:txBody>
          <a:bodyPr/>
          <a:lstStyle/>
          <a:p>
            <a:r>
              <a:rPr lang="en-US" sz="4400" dirty="0"/>
              <a:t>Professional Development Plan</a:t>
            </a:r>
          </a:p>
        </p:txBody>
      </p:sp>
    </p:spTree>
    <p:extLst>
      <p:ext uri="{BB962C8B-B14F-4D97-AF65-F5344CB8AC3E}">
        <p14:creationId xmlns:p14="http://schemas.microsoft.com/office/powerpoint/2010/main" val="25755372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5192" y="2375452"/>
            <a:ext cx="7520676" cy="3750711"/>
          </a:xfrm>
        </p:spPr>
        <p:txBody>
          <a:bodyPr/>
          <a:lstStyle/>
          <a:p>
            <a:r>
              <a:rPr lang="en-US" altLang="en-US" dirty="0"/>
              <a:t>Maintain ICMA Membership</a:t>
            </a:r>
          </a:p>
          <a:p>
            <a:r>
              <a:rPr lang="en-US" altLang="en-US" dirty="0"/>
              <a:t>Submit annual report online outlining professional development and what you learned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bg1"/>
                </a:solidFill>
              </a:rPr>
              <a:t>Annual reports are due one year after approval, on the first day of the month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bg1"/>
                </a:solidFill>
              </a:rPr>
              <a:t>Instructions are e-mailed starting three months in advance of the deadline</a:t>
            </a:r>
          </a:p>
          <a:p>
            <a:r>
              <a:rPr lang="en-US" altLang="en-US" dirty="0"/>
              <a:t>Complete a multi-rater assessment at least once every 5 years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5922" y="914400"/>
            <a:ext cx="7639878" cy="1083365"/>
          </a:xfrm>
        </p:spPr>
        <p:txBody>
          <a:bodyPr/>
          <a:lstStyle/>
          <a:p>
            <a:r>
              <a:rPr lang="en-US" dirty="0"/>
              <a:t>Maintaining the Credential</a:t>
            </a:r>
          </a:p>
        </p:txBody>
      </p:sp>
    </p:spTree>
    <p:extLst>
      <p:ext uri="{BB962C8B-B14F-4D97-AF65-F5344CB8AC3E}">
        <p14:creationId xmlns:p14="http://schemas.microsoft.com/office/powerpoint/2010/main" val="164026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14141" y="-26735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ICMA-Master-REV-w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12064" y="621041"/>
            <a:ext cx="4974336" cy="952184"/>
          </a:xfrm>
          <a:prstGeom prst="rect">
            <a:avLst/>
          </a:prstGeom>
          <a:solidFill>
            <a:srgbClr val="1C3C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Ethics and Professionalism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71066" y="1573224"/>
            <a:ext cx="3594108" cy="259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238540" y="1930064"/>
            <a:ext cx="8384376" cy="2986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C82B8"/>
              </a:buClr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makes people professionals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Clr>
                <a:srgbClr val="1C82B8"/>
              </a:buClr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1C82B8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Professions are characterized by practices, </a:t>
            </a:r>
          </a:p>
          <a:p>
            <a:pPr marL="0" indent="0">
              <a:buClr>
                <a:srgbClr val="1C82B8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norms or values, and perspectives.</a:t>
            </a:r>
          </a:p>
          <a:p>
            <a:pPr marL="0" indent="0">
              <a:buClr>
                <a:srgbClr val="1C82B8"/>
              </a:buClr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1C82B8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Educational levels, client recognition, professional identity, professional culture, a code of ethics, formal measures of competence, and professional sense of discretion.</a:t>
            </a:r>
          </a:p>
          <a:p>
            <a:pPr marL="0" indent="0">
              <a:buClr>
                <a:srgbClr val="1C82B8"/>
              </a:buClr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1C82B8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Local government management is distinguished by its generalist nature and the importance it places on ethical behavior.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12064" y="1670304"/>
            <a:ext cx="815146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372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41" y="954157"/>
            <a:ext cx="9101959" cy="56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900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E-mail credentialing@icma.org</a:t>
            </a:r>
          </a:p>
          <a:p>
            <a:endParaRPr lang="en-US" dirty="0"/>
          </a:p>
          <a:p>
            <a:r>
              <a:rPr lang="en-US" dirty="0"/>
              <a:t>Jenese Jackson, Credentialing Program Manager, will be happy to help.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 more information…</a:t>
            </a:r>
          </a:p>
        </p:txBody>
      </p:sp>
    </p:spTree>
    <p:extLst>
      <p:ext uri="{BB962C8B-B14F-4D97-AF65-F5344CB8AC3E}">
        <p14:creationId xmlns:p14="http://schemas.microsoft.com/office/powerpoint/2010/main" val="856437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14141" y="-26735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ICMA-Master-REV-w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31722" y="1466630"/>
            <a:ext cx="3854389" cy="501811"/>
          </a:xfrm>
          <a:prstGeom prst="rect">
            <a:avLst/>
          </a:prstGeom>
          <a:solidFill>
            <a:srgbClr val="1C3C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71066" y="1573224"/>
            <a:ext cx="3594108" cy="2597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FFFF"/>
                </a:solidFill>
                <a:latin typeface="Helvetica"/>
                <a:cs typeface="Helvetica"/>
              </a:rPr>
              <a:t>State Associations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31722" y="1968441"/>
            <a:ext cx="789119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365759" y="2808360"/>
            <a:ext cx="4632961" cy="227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aseline="30000" dirty="0">
                <a:latin typeface="Helvetica"/>
                <a:cs typeface="Helvetica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445" y="2245550"/>
            <a:ext cx="3109126" cy="38000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2064" y="2499360"/>
            <a:ext cx="384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ACCMA is one of 46 state affiliates of ICMA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1702844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05164" y="52047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14141" y="-26735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ICMA-Master-REV-we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49554" y="1387363"/>
            <a:ext cx="8077714" cy="827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rgbClr val="FFFFFF"/>
                </a:solidFill>
                <a:latin typeface="Helvetica"/>
                <a:cs typeface="Helvetica"/>
              </a:rPr>
              <a:t>2017 FOCUS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925789" y="2739467"/>
            <a:ext cx="7737738" cy="2754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latin typeface="Helvetica"/>
                <a:cs typeface="Helvetica"/>
              </a:rPr>
              <a:t>Membership &amp; Benefits</a:t>
            </a:r>
          </a:p>
          <a:p>
            <a:pPr marL="457200" indent="-457200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latin typeface="Helvetica"/>
                <a:cs typeface="Helvetica"/>
              </a:rPr>
              <a:t>Ethics</a:t>
            </a:r>
          </a:p>
          <a:p>
            <a:pPr marL="457200" indent="-457200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latin typeface="Helvetica"/>
                <a:cs typeface="Helvetica"/>
              </a:rPr>
              <a:t>Leadership &amp; Professional Development</a:t>
            </a:r>
          </a:p>
          <a:p>
            <a:pPr marL="457200" indent="-457200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latin typeface="Helvetica"/>
                <a:cs typeface="Helvetica"/>
              </a:rPr>
              <a:t>Strategic Planning</a:t>
            </a:r>
          </a:p>
          <a:p>
            <a:pPr marL="457200" indent="-457200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latin typeface="Helvetica"/>
                <a:cs typeface="Helvetica"/>
              </a:rPr>
              <a:t>Future of Professional Management</a:t>
            </a:r>
          </a:p>
          <a:p>
            <a:pPr marL="0" indent="0">
              <a:buClr>
                <a:schemeClr val="bg1"/>
              </a:buClr>
              <a:buNone/>
            </a:pP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49554" y="2337651"/>
            <a:ext cx="791397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6715371"/>
            <a:ext cx="9144000" cy="140704"/>
          </a:xfrm>
          <a:prstGeom prst="rect">
            <a:avLst/>
          </a:prstGeom>
          <a:solidFill>
            <a:srgbClr val="1C3C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30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" y="0"/>
            <a:ext cx="911212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4639428"/>
            <a:ext cx="8039983" cy="2218572"/>
          </a:xfrm>
          <a:prstGeom prst="rect">
            <a:avLst/>
          </a:prstGeom>
          <a:solidFill>
            <a:srgbClr val="28427C">
              <a:alpha val="90000"/>
            </a:srgbClr>
          </a:solidFill>
          <a:ln>
            <a:solidFill>
              <a:srgbClr val="1C82B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Mission</a:t>
            </a:r>
          </a:p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Vision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"/>
                <a:cs typeface="Helvetica"/>
              </a:rPr>
              <a:t>Values</a:t>
            </a:r>
            <a:endParaRPr lang="en-US" sz="3200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5780" y="4144035"/>
            <a:ext cx="7609955" cy="641375"/>
          </a:xfrm>
          <a:prstGeom prst="rect">
            <a:avLst/>
          </a:prstGeom>
          <a:solidFill>
            <a:srgbClr val="1C82B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2017 ICMA Strategic Plan</a:t>
            </a:r>
          </a:p>
        </p:txBody>
      </p:sp>
      <p:sp>
        <p:nvSpPr>
          <p:cNvPr id="7" name="Rectangle 6"/>
          <p:cNvSpPr/>
          <p:nvPr/>
        </p:nvSpPr>
        <p:spPr>
          <a:xfrm>
            <a:off x="6814141" y="-18473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ICMA-Master-REV-we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329" y="237970"/>
            <a:ext cx="1533421" cy="497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595" y="1128917"/>
            <a:ext cx="9157665" cy="28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48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230898"/>
          </a:xfrm>
          <a:prstGeom prst="rect">
            <a:avLst/>
          </a:prstGeom>
          <a:solidFill>
            <a:srgbClr val="1C82B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14141" y="973"/>
            <a:ext cx="1849386" cy="1019801"/>
          </a:xfrm>
          <a:prstGeom prst="rect">
            <a:avLst/>
          </a:prstGeom>
          <a:solidFill>
            <a:srgbClr val="1C3C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ICMA-Master-REV-we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330" y="321094"/>
            <a:ext cx="1533421" cy="4972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29423" y="1466630"/>
            <a:ext cx="3639374" cy="501811"/>
          </a:xfrm>
          <a:prstGeom prst="rect">
            <a:avLst/>
          </a:prstGeom>
          <a:solidFill>
            <a:srgbClr val="1C3C6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31723" y="1466630"/>
            <a:ext cx="6082418" cy="501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FFFFFF"/>
                </a:solidFill>
                <a:latin typeface="Helvetica"/>
                <a:cs typeface="Helvetica"/>
              </a:rPr>
              <a:t>Vision &amp; Mission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31722" y="1968441"/>
            <a:ext cx="7891193" cy="0"/>
          </a:xfrm>
          <a:prstGeom prst="line">
            <a:avLst/>
          </a:prstGeom>
          <a:ln>
            <a:solidFill>
              <a:srgbClr val="1C3C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525294" y="2228798"/>
            <a:ext cx="8230399" cy="4337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Clr>
                <a:srgbClr val="1C82B8"/>
              </a:buClr>
            </a:pPr>
            <a:r>
              <a:rPr lang="en-US" dirty="0">
                <a:latin typeface="Helvetica"/>
                <a:cs typeface="Helvetica"/>
              </a:rPr>
              <a:t>Redefining vision, mission, and values</a:t>
            </a:r>
          </a:p>
          <a:p>
            <a:pPr marL="0" indent="0">
              <a:spcBef>
                <a:spcPts val="0"/>
              </a:spcBef>
              <a:buClr>
                <a:srgbClr val="1C82B8"/>
              </a:buClr>
              <a:buNone/>
            </a:pPr>
            <a:endParaRPr lang="en-US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36" y="2916108"/>
            <a:ext cx="4418547" cy="1941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797" y="4564508"/>
            <a:ext cx="4691658" cy="187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8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2572</Words>
  <Application>Microsoft Office PowerPoint</Application>
  <PresentationFormat>On-screen Show (4:3)</PresentationFormat>
  <Paragraphs>455</Paragraphs>
  <Slides>51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Helvetica</vt:lpstr>
      <vt:lpstr>Helvetica Light</vt:lpstr>
      <vt:lpstr>Wingdings</vt:lpstr>
      <vt:lpstr>Office Theme</vt:lpstr>
      <vt:lpstr>                          Update and Focus On                          Credentialing   </vt:lpstr>
      <vt:lpstr>Alabama City/County Management Association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Great Southeast Region</vt:lpstr>
      <vt:lpstr>Southeast Regional Summit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ICMA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Abrams</dc:creator>
  <cp:lastModifiedBy>Randall H. Reid</cp:lastModifiedBy>
  <cp:revision>157</cp:revision>
  <cp:lastPrinted>2017-01-25T22:59:46Z</cp:lastPrinted>
  <dcterms:created xsi:type="dcterms:W3CDTF">2016-08-17T00:23:38Z</dcterms:created>
  <dcterms:modified xsi:type="dcterms:W3CDTF">2017-06-09T12:24:41Z</dcterms:modified>
</cp:coreProperties>
</file>